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vnd.openxmlformats-officedocument.spreadsheetml.sheet" Extension="xlsx"/>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themeOverride+xml" PartName="/ppt/theme/themeOverride1.xml"/>
  <Override ContentType="application/vnd.openxmlformats-officedocument.drawingml.chart+xml" PartName="/ppt/charts/chart2.xml"/>
  <Override ContentType="application/vnd.ms-office.chartstyle+xml" PartName="/ppt/charts/style2.xml"/>
  <Override ContentType="application/vnd.ms-office.chartcolorstyle+xml" PartName="/ppt/charts/colors2.xml"/>
  <Override ContentType="application/vnd.openxmlformats-officedocument.themeOverride+xml" PartName="/ppt/theme/themeOverride2.xml"/>
  <Override ContentType="application/vnd.openxmlformats-officedocument.presentationml.notesSlide+xml" PartName="/ppt/notesSlides/notesSlide4.xml"/>
  <Override ContentType="application/vnd.openxmlformats-officedocument.drawingml.chart+xml" PartName="/ppt/charts/chart3.xml"/>
  <Override ContentType="application/vnd.ms-office.chartstyle+xml" PartName="/ppt/charts/style3.xml"/>
  <Override ContentType="application/vnd.ms-office.chartcolorstyle+xml" PartName="/ppt/charts/colors3.xml"/>
  <Override ContentType="application/vnd.openxmlformats-officedocument.drawingml.chart+xml" PartName="/ppt/charts/chart4.xml"/>
  <Override ContentType="application/vnd.ms-office.chartstyle+xml" PartName="/ppt/charts/style4.xml"/>
  <Override ContentType="application/vnd.ms-office.chartcolorstyle+xml" PartName="/ppt/charts/colors4.xml"/>
  <Override ContentType="application/vnd.openxmlformats-officedocument.presentationml.notesSlide+xml" PartName="/ppt/notesSlides/notesSlide5.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drawingml.chart+xml" PartName="/ppt/charts/chart5.xml"/>
  <Override ContentType="application/vnd.ms-office.chartstyle+xml" PartName="/ppt/charts/style5.xml"/>
  <Override ContentType="application/vnd.ms-office.chartcolorstyle+xml" PartName="/ppt/charts/colors5.xml"/>
  <Override ContentType="application/vnd.openxmlformats-officedocument.themeOverride+xml" PartName="/ppt/theme/themeOverride3.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drawingml.diagramData+xml" PartName="/ppt/diagrams/data3.xml"/>
  <Override ContentType="application/vnd.openxmlformats-officedocument.drawingml.diagramLayout+xml" PartName="/ppt/diagrams/layout3.xml"/>
  <Override ContentType="application/vnd.openxmlformats-officedocument.drawingml.diagramStyle+xml" PartName="/ppt/diagrams/quickStyle3.xml"/>
  <Override ContentType="application/vnd.openxmlformats-officedocument.drawingml.diagramColors+xml" PartName="/ppt/diagrams/colors3.xml"/>
  <Override ContentType="application/vnd.ms-office.drawingml.diagramDrawing+xml" PartName="/ppt/diagrams/drawing3.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0"/>
  </p:notesMasterIdLst>
  <p:sldIdLst>
    <p:sldId id="2006" r:id="rId2"/>
    <p:sldId id="2377" r:id="rId3"/>
    <p:sldId id="2378" r:id="rId4"/>
    <p:sldId id="2380" r:id="rId5"/>
    <p:sldId id="2011" r:id="rId6"/>
    <p:sldId id="259" r:id="rId7"/>
    <p:sldId id="2372" r:id="rId8"/>
    <p:sldId id="2013" r:id="rId9"/>
    <p:sldId id="2016" r:id="rId10"/>
    <p:sldId id="2017" r:id="rId11"/>
    <p:sldId id="2018" r:id="rId12"/>
    <p:sldId id="2020" r:id="rId13"/>
    <p:sldId id="2021" r:id="rId14"/>
    <p:sldId id="2022" r:id="rId15"/>
    <p:sldId id="2027" r:id="rId16"/>
    <p:sldId id="2381" r:id="rId17"/>
    <p:sldId id="2023" r:id="rId18"/>
    <p:sldId id="720" r:id="rId19"/>
    <p:sldId id="723" r:id="rId20"/>
    <p:sldId id="724" r:id="rId21"/>
    <p:sldId id="729" r:id="rId22"/>
    <p:sldId id="730" r:id="rId23"/>
    <p:sldId id="731" r:id="rId24"/>
    <p:sldId id="732" r:id="rId25"/>
    <p:sldId id="2382" r:id="rId26"/>
    <p:sldId id="2028" r:id="rId27"/>
    <p:sldId id="733" r:id="rId28"/>
    <p:sldId id="734" r:id="rId29"/>
    <p:sldId id="735" r:id="rId30"/>
    <p:sldId id="737" r:id="rId31"/>
    <p:sldId id="2029" r:id="rId32"/>
    <p:sldId id="738" r:id="rId33"/>
    <p:sldId id="739" r:id="rId34"/>
    <p:sldId id="740" r:id="rId35"/>
    <p:sldId id="741" r:id="rId36"/>
    <p:sldId id="2025" r:id="rId37"/>
    <p:sldId id="2383" r:id="rId38"/>
    <p:sldId id="2026" r:id="rId39"/>
  </p:sldIdLst>
  <p:sldSz cx="12192000" cy="6858000"/>
  <p:notesSz cx="6858000" cy="9144000"/>
  <p:embeddedFontLst>
    <p:embeddedFont>
      <p:font typeface="Fira Sans Extra Condensed" panose="020B0503050000020004" pitchFamily="34" charset="0"/>
      <p:regular r:id="rId41"/>
      <p:bold r:id="rId42"/>
      <p:italic r:id="rId43"/>
      <p:boldItalic r:id="rId44"/>
    </p:embeddedFont>
    <p:embeddedFont>
      <p:font typeface="Roboto" panose="02000000000000000000" pitchFamily="2"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59"/>
    <p:restoredTop sz="85075"/>
  </p:normalViewPr>
  <p:slideViewPr>
    <p:cSldViewPr snapToGrid="0">
      <p:cViewPr varScale="1">
        <p:scale>
          <a:sx n="69" d="100"/>
          <a:sy n="69" d="100"/>
        </p:scale>
        <p:origin x="408" y="58"/>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D:\Download\Zalo%20Received%20Files\23.09.2024%20PLnangluongtrongdiem2023%20Final%20(Trinh%20CP)%20(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arget="../theme/themeOverride3.xml" Type="http://schemas.openxmlformats.org/officeDocument/2006/relationships/themeOverride"/><Relationship Id="rId2" Target="colors5.xml" Type="http://schemas.microsoft.com/office/2011/relationships/chartColorStyle"/><Relationship Id="rId1" Target="style5.xml" Type="http://schemas.microsoft.com/office/2011/relationships/chartStyle"/><Relationship Id="rId4" Target="NULL" TargetMode="External" Type="http://schemas.openxmlformats.org/officeDocument/2006/relationships/oleObject"/></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dirty="0">
                <a:latin typeface="Arial" panose="020B0604020202020204" pitchFamily="34" charset="0"/>
                <a:cs typeface="Arial" panose="020B0604020202020204" pitchFamily="34" charset="0"/>
              </a:rPr>
              <a:t>2022</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7.8955586048294654E-2"/>
          <c:y val="0.28851233528978715"/>
          <c:w val="0.82328229840964506"/>
          <c:h val="0.70881456277876975"/>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0DD2-411B-9EBE-63F9243C0B50}"/>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0DD2-411B-9EBE-63F9243C0B50}"/>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0DD2-411B-9EBE-63F9243C0B50}"/>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0DD2-411B-9EBE-63F9243C0B50}"/>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0DD2-411B-9EBE-63F9243C0B50}"/>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0DD2-411B-9EBE-63F9243C0B50}"/>
              </c:ext>
            </c:extLst>
          </c:dPt>
          <c:dLbls>
            <c:dLbl>
              <c:idx val="0"/>
              <c:tx>
                <c:rich>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fld id="{F39D757B-BED7-4558-A945-D74E5240257F}" type="CATEGORYNAME">
                      <a:rPr lang="en-US">
                        <a:latin typeface="Arial" panose="020B0604020202020204" pitchFamily="34" charset="0"/>
                        <a:cs typeface="Arial" panose="020B0604020202020204" pitchFamily="34" charset="0"/>
                      </a:rPr>
                      <a:pPr>
                        <a:defRPr sz="1600" b="1">
                          <a:solidFill>
                            <a:schemeClr val="bg1"/>
                          </a:solidFill>
                        </a:defRPr>
                      </a:pPr>
                      <a:t>[CATEGORY NAME]</a:t>
                    </a:fld>
                    <a:r>
                      <a:rPr lang="en-US" baseline="0" dirty="0">
                        <a:latin typeface="Arial" panose="020B0604020202020204" pitchFamily="34" charset="0"/>
                        <a:cs typeface="Arial" panose="020B0604020202020204" pitchFamily="34" charset="0"/>
                      </a:rPr>
                      <a:t>
</a:t>
                    </a:r>
                    <a:fld id="{7EF59B50-8E3A-4762-BB70-A4D9E0F6774F}" type="PERCENTAGE">
                      <a:rPr lang="en-US" baseline="0">
                        <a:latin typeface="Arial" panose="020B0604020202020204" pitchFamily="34" charset="0"/>
                        <a:cs typeface="Arial" panose="020B0604020202020204" pitchFamily="34" charset="0"/>
                      </a:rPr>
                      <a:pPr>
                        <a:defRPr sz="1600" b="1">
                          <a:solidFill>
                            <a:schemeClr val="bg1"/>
                          </a:solidFill>
                        </a:defRPr>
                      </a:pPr>
                      <a:t>[PERCENTAGE]</a:t>
                    </a:fld>
                    <a:endParaRPr lang="en-US" baseline="0" dirty="0">
                      <a:latin typeface="Arial" panose="020B0604020202020204" pitchFamily="34" charset="0"/>
                      <a:cs typeface="Arial" panose="020B0604020202020204" pitchFamily="34" charset="0"/>
                    </a:endParaRPr>
                  </a:p>
                </c:rich>
              </c:tx>
              <c:numFmt formatCode="0.0%" sourceLinked="0"/>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0DD2-411B-9EBE-63F9243C0B50}"/>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Sheet1!$B$4:$B$9</c:f>
              <c:strCache>
                <c:ptCount val="6"/>
                <c:pt idx="0">
                  <c:v>Công nghiệp</c:v>
                </c:pt>
                <c:pt idx="1">
                  <c:v>Nông nghiệp</c:v>
                </c:pt>
                <c:pt idx="2">
                  <c:v>GTVT</c:v>
                </c:pt>
                <c:pt idx="3">
                  <c:v>Dịch vụ</c:v>
                </c:pt>
                <c:pt idx="4">
                  <c:v>Dân dụng</c:v>
                </c:pt>
                <c:pt idx="5">
                  <c:v>Phi năng lượng</c:v>
                </c:pt>
              </c:strCache>
            </c:strRef>
          </c:cat>
          <c:val>
            <c:numRef>
              <c:f>Sheet1!$C$4:$C$9</c:f>
              <c:numCache>
                <c:formatCode>0%</c:formatCode>
                <c:ptCount val="6"/>
                <c:pt idx="0" formatCode="0.00%">
                  <c:v>0.51900000000000002</c:v>
                </c:pt>
                <c:pt idx="1">
                  <c:v>0.05</c:v>
                </c:pt>
                <c:pt idx="2" formatCode="0.00%">
                  <c:v>0.20799999999999999</c:v>
                </c:pt>
                <c:pt idx="3" formatCode="0.00%">
                  <c:v>3.6999999999999998E-2</c:v>
                </c:pt>
                <c:pt idx="4" formatCode="0.00%">
                  <c:v>0.13900000000000001</c:v>
                </c:pt>
                <c:pt idx="5" formatCode="0.00%">
                  <c:v>4.7E-2</c:v>
                </c:pt>
              </c:numCache>
            </c:numRef>
          </c:val>
          <c:extLst>
            <c:ext xmlns:c16="http://schemas.microsoft.com/office/drawing/2014/chart" uri="{C3380CC4-5D6E-409C-BE32-E72D297353CC}">
              <c16:uniqueId val="{0000000C-0DD2-411B-9EBE-63F9243C0B50}"/>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dirty="0">
                <a:latin typeface="Arial" panose="020B0604020202020204" pitchFamily="34" charset="0"/>
                <a:cs typeface="Arial" panose="020B0604020202020204" pitchFamily="34" charset="0"/>
              </a:rPr>
              <a:t>2023</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23621093595988"/>
          <c:y val="0.28851233528978715"/>
          <c:w val="0.82328229840964506"/>
          <c:h val="0.70881456277876975"/>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84D9-4F2E-A37F-7F0F88115BCE}"/>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84D9-4F2E-A37F-7F0F88115BCE}"/>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84D9-4F2E-A37F-7F0F88115BCE}"/>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84D9-4F2E-A37F-7F0F88115BCE}"/>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84D9-4F2E-A37F-7F0F88115BCE}"/>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84D9-4F2E-A37F-7F0F88115BCE}"/>
              </c:ext>
            </c:extLst>
          </c:dPt>
          <c:dLbls>
            <c:dLbl>
              <c:idx val="0"/>
              <c:tx>
                <c:rich>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fld id="{3AC5794D-16A5-46DE-B137-77DF3ED3FA16}" type="CATEGORYNAME">
                      <a:rPr lang="en-US">
                        <a:latin typeface="Arial" panose="020B0604020202020204" pitchFamily="34" charset="0"/>
                        <a:cs typeface="Arial" panose="020B0604020202020204" pitchFamily="34" charset="0"/>
                      </a:rPr>
                      <a:pPr>
                        <a:defRPr sz="1600" b="1">
                          <a:solidFill>
                            <a:schemeClr val="bg1"/>
                          </a:solidFill>
                        </a:defRPr>
                      </a:pPr>
                      <a:t>[CATEGORY NAME]</a:t>
                    </a:fld>
                    <a:r>
                      <a:rPr lang="en-US" baseline="0" dirty="0">
                        <a:latin typeface="Arial" panose="020B0604020202020204" pitchFamily="34" charset="0"/>
                        <a:cs typeface="Arial" panose="020B0604020202020204" pitchFamily="34" charset="0"/>
                      </a:rPr>
                      <a:t>
</a:t>
                    </a:r>
                    <a:fld id="{07BA895A-33C6-4FBC-803A-EA717F8BC4FA}" type="PERCENTAGE">
                      <a:rPr lang="en-US" baseline="0">
                        <a:latin typeface="Arial" panose="020B0604020202020204" pitchFamily="34" charset="0"/>
                        <a:cs typeface="Arial" panose="020B0604020202020204" pitchFamily="34" charset="0"/>
                      </a:rPr>
                      <a:pPr>
                        <a:defRPr sz="1600" b="1">
                          <a:solidFill>
                            <a:schemeClr val="bg1"/>
                          </a:solidFill>
                        </a:defRPr>
                      </a:pPr>
                      <a:t>[PERCENTAGE]</a:t>
                    </a:fld>
                    <a:endParaRPr lang="en-US" baseline="0" dirty="0">
                      <a:latin typeface="Arial" panose="020B0604020202020204" pitchFamily="34" charset="0"/>
                      <a:cs typeface="Arial" panose="020B0604020202020204" pitchFamily="34" charset="0"/>
                    </a:endParaRPr>
                  </a:p>
                </c:rich>
              </c:tx>
              <c:numFmt formatCode="0.0%" sourceLinked="0"/>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4D9-4F2E-A37F-7F0F88115BCE}"/>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Sheet1!$B$4:$B$9</c:f>
              <c:strCache>
                <c:ptCount val="6"/>
                <c:pt idx="0">
                  <c:v>Công nghiệp</c:v>
                </c:pt>
                <c:pt idx="1">
                  <c:v>Nông nghiệp</c:v>
                </c:pt>
                <c:pt idx="2">
                  <c:v>GTVT</c:v>
                </c:pt>
                <c:pt idx="3">
                  <c:v>Dịch vụ</c:v>
                </c:pt>
                <c:pt idx="4">
                  <c:v>Dân dụng</c:v>
                </c:pt>
                <c:pt idx="5">
                  <c:v>Phi năng lượng</c:v>
                </c:pt>
              </c:strCache>
            </c:strRef>
          </c:cat>
          <c:val>
            <c:numRef>
              <c:f>Sheet1!$D$4:$D$9</c:f>
              <c:numCache>
                <c:formatCode>0.00%</c:formatCode>
                <c:ptCount val="6"/>
                <c:pt idx="0">
                  <c:v>0.52300000000000002</c:v>
                </c:pt>
                <c:pt idx="1">
                  <c:v>0.05</c:v>
                </c:pt>
                <c:pt idx="2">
                  <c:v>0.20599999999999999</c:v>
                </c:pt>
                <c:pt idx="3">
                  <c:v>3.6999999999999998E-2</c:v>
                </c:pt>
                <c:pt idx="4">
                  <c:v>0.13500000000000001</c:v>
                </c:pt>
                <c:pt idx="5">
                  <c:v>4.8000000000000001E-2</c:v>
                </c:pt>
              </c:numCache>
            </c:numRef>
          </c:val>
          <c:extLst>
            <c:ext xmlns:c16="http://schemas.microsoft.com/office/drawing/2014/chart" uri="{C3380CC4-5D6E-409C-BE32-E72D297353CC}">
              <c16:uniqueId val="{0000000C-84D9-4F2E-A37F-7F0F88115BCE}"/>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Sheet1!$E$4</c:f>
              <c:strCache>
                <c:ptCount val="1"/>
                <c:pt idx="0">
                  <c:v>Năng lượng tiêu thụ</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5D3F-474C-A1A2-8813AC8CD880}"/>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Số lượng DEU</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5D3F-474C-A1A2-8813AC8CD880}"/>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a:t>Biểu đồ giá điện từ năm 2009 đến năm 2024</a:t>
            </a:r>
            <a:endParaRPr lang="en-US"/>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Năm </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Giá điện (VND/kWh)</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b="1"/>
              <a:t>Tỉ lệ tIêu thụ năng lượng các nhóm ngành công nghiệp 2023</a:t>
            </a:r>
          </a:p>
        </c:rich>
      </c:tx>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'Dệt May'!$D$16:$D$27</c:f>
              <c:strCache>
                <c:ptCount val="12"/>
                <c:pt idx="0">
                  <c:v>Khai khoáng</c:v>
                </c:pt>
                <c:pt idx="1">
                  <c:v>Chế biến thực phẩm, đồ uống, thuốc lá</c:v>
                </c:pt>
                <c:pt idx="2">
                  <c:v>Dệt may và đồ da</c:v>
                </c:pt>
                <c:pt idx="3">
                  <c:v>Gỗ và các sản phẩm từ gỗ</c:v>
                </c:pt>
                <c:pt idx="4">
                  <c:v>Sản xuất giấy và sản phẩm từ giấy, in ấn</c:v>
                </c:pt>
                <c:pt idx="5">
                  <c:v>Sản xuất hóa chất</c:v>
                </c:pt>
                <c:pt idx="6">
                  <c:v>Sản xuất kim loại và các sản phẩm kim loại</c:v>
                </c:pt>
                <c:pt idx="7">
                  <c:v>Sản xuất máy móc, thiết bị</c:v>
                </c:pt>
                <c:pt idx="8">
                  <c:v>Sản xuất sản phẩm từ khoáng phi kim loại khác</c:v>
                </c:pt>
                <c:pt idx="9">
                  <c:v>Sản xuất xe có động cơ</c:v>
                </c:pt>
                <c:pt idx="10">
                  <c:v>Xây dựng</c:v>
                </c:pt>
                <c:pt idx="11">
                  <c:v>Các ngành công nghiệp còn lại</c:v>
                </c:pt>
              </c:strCache>
            </c:strRef>
          </c:cat>
          <c:val>
            <c:numRef>
              <c:f>'Dệt May'!$L$16:$L$27</c:f>
              <c:numCache>
                <c:formatCode>General</c:formatCode>
                <c:ptCount val="12"/>
                <c:pt idx="0">
                  <c:v>7.7058481823971375E-2</c:v>
                </c:pt>
                <c:pt idx="1">
                  <c:v>0.1337630640471516</c:v>
                </c:pt>
                <c:pt idx="2">
                  <c:v>9.889196613099116E-2</c:v>
                </c:pt>
                <c:pt idx="3">
                  <c:v>3.6883536650044235E-2</c:v>
                </c:pt>
                <c:pt idx="4">
                  <c:v>2.6728094900439887E-2</c:v>
                </c:pt>
                <c:pt idx="5">
                  <c:v>3.6938450912270854E-2</c:v>
                </c:pt>
                <c:pt idx="6">
                  <c:v>0.16430126044621918</c:v>
                </c:pt>
                <c:pt idx="7">
                  <c:v>9.2841372884810106E-2</c:v>
                </c:pt>
                <c:pt idx="8">
                  <c:v>8.8184856625133992E-2</c:v>
                </c:pt>
                <c:pt idx="9">
                  <c:v>1.0804088186002876E-2</c:v>
                </c:pt>
                <c:pt idx="10">
                  <c:v>2.9958612588690474E-2</c:v>
                </c:pt>
                <c:pt idx="11">
                  <c:v>0.20358158490927142</c:v>
                </c:pt>
              </c:numCache>
            </c:numRef>
          </c:val>
          <c:extLst>
            <c:ext xmlns:c16="http://schemas.microsoft.com/office/drawing/2014/chart" uri="{C3380CC4-5D6E-409C-BE32-E72D297353CC}">
              <c16:uniqueId val="{00000000-7445-48E4-9C0D-9FA53005767B}"/>
            </c:ext>
          </c:extLst>
        </c:ser>
        <c:dLbls>
          <c:dLblPos val="outEnd"/>
          <c:showLegendKey val="0"/>
          <c:showVal val="1"/>
          <c:showCatName val="0"/>
          <c:showSerName val="0"/>
          <c:showPercent val="0"/>
          <c:showBubbleSize val="0"/>
        </c:dLbls>
        <c:gapWidth val="150"/>
        <c:axId val="339985456"/>
        <c:axId val="339980048"/>
      </c:barChart>
      <c:catAx>
        <c:axId val="33998545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339980048"/>
        <c:crosses val="autoZero"/>
        <c:auto val="1"/>
        <c:lblAlgn val="ctr"/>
        <c:lblOffset val="100"/>
        <c:noMultiLvlLbl val="0"/>
      </c:catAx>
      <c:valAx>
        <c:axId val="33998004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3399854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201D56-E5B5-4C70-9494-FCA997F37881}" type="doc">
      <dgm:prSet loTypeId="urn:microsoft.com/office/officeart/2005/8/layout/hierarchy1" loCatId="hierarchy" qsTypeId="urn:microsoft.com/office/officeart/2005/8/quickstyle/simple2" qsCatId="simple" csTypeId="urn:microsoft.com/office/officeart/2005/8/colors/accent1_2" csCatId="accent1" phldr="1"/>
      <dgm:spPr/>
      <dgm:t>
        <a:bodyPr/>
        <a:lstStyle/>
        <a:p>
          <a:endParaRPr lang="en-US"/>
        </a:p>
      </dgm:t>
    </dgm:pt>
    <dgm:pt modelId="{9C21DB4C-3EEE-4A5C-B6CD-17D76578FC7C}">
      <dgm:prSet/>
      <dgm:spPr/>
      <dgm:t>
        <a:bodyPr/>
        <a:lstStyle/>
        <a:p>
          <a:r>
            <a:rPr lang="en-US" b="1" i="0" dirty="0" err="1"/>
            <a:t>Tỷ</a:t>
          </a:r>
          <a:r>
            <a:rPr lang="en-US" b="1" i="0" dirty="0"/>
            <a:t> trọng tiêu thụ năng lượng</a:t>
          </a:r>
          <a:r>
            <a:rPr lang="en-US" b="0" i="0" dirty="0"/>
            <a:t>: Ngành công nghiệp chiếm khoảng 52.4% tổng tiêu thụ năng lượng cả nước.</a:t>
          </a:r>
          <a:endParaRPr lang="en-US" dirty="0"/>
        </a:p>
      </dgm:t>
    </dgm:pt>
    <dgm:pt modelId="{E277B1F7-F9EF-4058-AAD7-C640CD162F99}" type="parTrans" cxnId="{0AA6ACD6-4E88-41F5-BE7F-A11D516AA461}">
      <dgm:prSet/>
      <dgm:spPr/>
      <dgm:t>
        <a:bodyPr/>
        <a:lstStyle/>
        <a:p>
          <a:endParaRPr lang="en-US"/>
        </a:p>
      </dgm:t>
    </dgm:pt>
    <dgm:pt modelId="{5D29C6D1-4487-48A6-9958-8038F5CD52A3}" type="sibTrans" cxnId="{0AA6ACD6-4E88-41F5-BE7F-A11D516AA461}">
      <dgm:prSet/>
      <dgm:spPr/>
      <dgm:t>
        <a:bodyPr/>
        <a:lstStyle/>
        <a:p>
          <a:endParaRPr lang="en-US"/>
        </a:p>
      </dgm:t>
    </dgm:pt>
    <dgm:pt modelId="{9734ABB7-173B-4965-BDDD-3DEC60BDE67D}">
      <dgm:prSet/>
      <dgm:spPr/>
      <dgm:t>
        <a:bodyPr/>
        <a:lstStyle/>
        <a:p>
          <a:r>
            <a:rPr lang="en-US" b="1" i="0"/>
            <a:t>Các ngành công nghiệp tiêu thụ nhiều năng lượng:</a:t>
          </a:r>
          <a:endParaRPr lang="en-US"/>
        </a:p>
      </dgm:t>
    </dgm:pt>
    <dgm:pt modelId="{26A26D75-4D1F-4374-B0EA-5E542B7F7747}" type="parTrans" cxnId="{E045261E-682C-4A1A-84E0-1DF777D01BAF}">
      <dgm:prSet/>
      <dgm:spPr/>
      <dgm:t>
        <a:bodyPr/>
        <a:lstStyle/>
        <a:p>
          <a:endParaRPr lang="en-US"/>
        </a:p>
      </dgm:t>
    </dgm:pt>
    <dgm:pt modelId="{2CD6FC66-89F0-482C-B5AD-7F956B86E49C}" type="sibTrans" cxnId="{E045261E-682C-4A1A-84E0-1DF777D01BAF}">
      <dgm:prSet/>
      <dgm:spPr/>
      <dgm:t>
        <a:bodyPr/>
        <a:lstStyle/>
        <a:p>
          <a:endParaRPr lang="en-US"/>
        </a:p>
      </dgm:t>
    </dgm:pt>
    <dgm:pt modelId="{08BBBFDB-6A4B-4C83-87F0-743C93834C08}">
      <dgm:prSet/>
      <dgm:spPr/>
      <dgm:t>
        <a:bodyPr/>
        <a:lstStyle/>
        <a:p>
          <a:r>
            <a:rPr lang="en-US" b="0" i="0" dirty="0"/>
            <a:t>Ngành sản xuất thép, xi măng, dệt may, chế biến gỗ, hóa chất.</a:t>
          </a:r>
          <a:endParaRPr lang="en-US" dirty="0"/>
        </a:p>
      </dgm:t>
    </dgm:pt>
    <dgm:pt modelId="{E2E02AC9-FC8B-4430-90E2-A2FD4456B228}" type="parTrans" cxnId="{171727EF-D0E5-4B01-81C2-9E39633B1712}">
      <dgm:prSet/>
      <dgm:spPr/>
      <dgm:t>
        <a:bodyPr/>
        <a:lstStyle/>
        <a:p>
          <a:endParaRPr lang="en-US"/>
        </a:p>
      </dgm:t>
    </dgm:pt>
    <dgm:pt modelId="{863FC430-7F65-466D-9375-A7E264C11C88}" type="sibTrans" cxnId="{171727EF-D0E5-4B01-81C2-9E39633B1712}">
      <dgm:prSet/>
      <dgm:spPr/>
      <dgm:t>
        <a:bodyPr/>
        <a:lstStyle/>
        <a:p>
          <a:endParaRPr lang="en-US"/>
        </a:p>
      </dgm:t>
    </dgm:pt>
    <dgm:pt modelId="{382F12C5-88C8-4A15-8558-C07A4AAEFB2C}">
      <dgm:prSet/>
      <dgm:spPr/>
      <dgm:t>
        <a:bodyPr/>
        <a:lstStyle/>
        <a:p>
          <a:r>
            <a:rPr lang="en-US" b="0" i="0" dirty="0"/>
            <a:t>Các ngành này tiêu thụ khoảng 70% năng lượng của toàn ngành công nghiệp.</a:t>
          </a:r>
          <a:endParaRPr lang="en-US" dirty="0"/>
        </a:p>
      </dgm:t>
    </dgm:pt>
    <dgm:pt modelId="{E519950F-0CA6-4C64-9484-56FB367C4623}" type="parTrans" cxnId="{E8232DF6-59D9-4237-87B7-F558116904E9}">
      <dgm:prSet/>
      <dgm:spPr/>
      <dgm:t>
        <a:bodyPr/>
        <a:lstStyle/>
        <a:p>
          <a:endParaRPr lang="en-US"/>
        </a:p>
      </dgm:t>
    </dgm:pt>
    <dgm:pt modelId="{8DF9D8DC-AFBB-4C67-96FD-B7F3BF82E7CE}" type="sibTrans" cxnId="{E8232DF6-59D9-4237-87B7-F558116904E9}">
      <dgm:prSet/>
      <dgm:spPr/>
      <dgm:t>
        <a:bodyPr/>
        <a:lstStyle/>
        <a:p>
          <a:endParaRPr lang="en-US"/>
        </a:p>
      </dgm:t>
    </dgm:pt>
    <dgm:pt modelId="{7E72281E-503D-4258-8AF9-5B6E8D051FA8}">
      <dgm:prSet/>
      <dgm:spPr/>
      <dgm:t>
        <a:bodyPr/>
        <a:lstStyle/>
        <a:p>
          <a:r>
            <a:rPr lang="en-US" b="1" i="0" dirty="0"/>
            <a:t>Hiệu quả sử dụng năng lượng: </a:t>
          </a:r>
          <a:r>
            <a:rPr lang="en-US" b="0" i="0" dirty="0"/>
            <a:t>Hiệu suất tiêu thụ năng lượng vẫn chưa cao, có sự lãng phí đáng kể do công nghệ lạc hậu và quản lý kém hiệu quả. </a:t>
          </a:r>
          <a:endParaRPr lang="en-US" dirty="0"/>
        </a:p>
      </dgm:t>
    </dgm:pt>
    <dgm:pt modelId="{C7B07913-1A69-42C8-BE90-7B58614A277C}" type="parTrans" cxnId="{81978398-27EE-44B1-877E-476E75E4655A}">
      <dgm:prSet/>
      <dgm:spPr/>
      <dgm:t>
        <a:bodyPr/>
        <a:lstStyle/>
        <a:p>
          <a:endParaRPr lang="en-US"/>
        </a:p>
      </dgm:t>
    </dgm:pt>
    <dgm:pt modelId="{7BC10DC5-44A8-4874-9F8D-B8AB549C2E37}" type="sibTrans" cxnId="{81978398-27EE-44B1-877E-476E75E4655A}">
      <dgm:prSet/>
      <dgm:spPr/>
      <dgm:t>
        <a:bodyPr/>
        <a:lstStyle/>
        <a:p>
          <a:endParaRPr lang="en-US"/>
        </a:p>
      </dgm:t>
    </dgm:pt>
    <dgm:pt modelId="{CDC608A0-19DD-4EE5-A518-58594AA4F7DC}" type="pres">
      <dgm:prSet presAssocID="{1A201D56-E5B5-4C70-9494-FCA997F37881}" presName="hierChild1" presStyleCnt="0">
        <dgm:presLayoutVars>
          <dgm:chPref val="1"/>
          <dgm:dir/>
          <dgm:animOne val="branch"/>
          <dgm:animLvl val="lvl"/>
          <dgm:resizeHandles/>
        </dgm:presLayoutVars>
      </dgm:prSet>
      <dgm:spPr/>
    </dgm:pt>
    <dgm:pt modelId="{AD23D6C0-E901-4C4B-9609-406E568A9A99}" type="pres">
      <dgm:prSet presAssocID="{9C21DB4C-3EEE-4A5C-B6CD-17D76578FC7C}" presName="hierRoot1" presStyleCnt="0"/>
      <dgm:spPr/>
    </dgm:pt>
    <dgm:pt modelId="{A125CD61-E3CA-4834-8AF5-59727F8578CB}" type="pres">
      <dgm:prSet presAssocID="{9C21DB4C-3EEE-4A5C-B6CD-17D76578FC7C}" presName="composite" presStyleCnt="0"/>
      <dgm:spPr/>
    </dgm:pt>
    <dgm:pt modelId="{BE6C582B-97ED-4EEF-918B-9551AD621A56}" type="pres">
      <dgm:prSet presAssocID="{9C21DB4C-3EEE-4A5C-B6CD-17D76578FC7C}" presName="background" presStyleLbl="node0" presStyleIdx="0" presStyleCnt="3"/>
      <dgm:spPr/>
    </dgm:pt>
    <dgm:pt modelId="{1DEF743F-9A35-43B8-858C-8962C9616B46}" type="pres">
      <dgm:prSet presAssocID="{9C21DB4C-3EEE-4A5C-B6CD-17D76578FC7C}" presName="text" presStyleLbl="fgAcc0" presStyleIdx="0" presStyleCnt="3">
        <dgm:presLayoutVars>
          <dgm:chPref val="3"/>
        </dgm:presLayoutVars>
      </dgm:prSet>
      <dgm:spPr/>
    </dgm:pt>
    <dgm:pt modelId="{A8A94A8C-E1EF-4E74-8E4F-8A129D7CC0AF}" type="pres">
      <dgm:prSet presAssocID="{9C21DB4C-3EEE-4A5C-B6CD-17D76578FC7C}" presName="hierChild2" presStyleCnt="0"/>
      <dgm:spPr/>
    </dgm:pt>
    <dgm:pt modelId="{3EC6F317-701F-4804-A5C8-CC3B8A6B6B7A}" type="pres">
      <dgm:prSet presAssocID="{9734ABB7-173B-4965-BDDD-3DEC60BDE67D}" presName="hierRoot1" presStyleCnt="0"/>
      <dgm:spPr/>
    </dgm:pt>
    <dgm:pt modelId="{62895588-532C-4A2C-B4AB-557EA479A43A}" type="pres">
      <dgm:prSet presAssocID="{9734ABB7-173B-4965-BDDD-3DEC60BDE67D}" presName="composite" presStyleCnt="0"/>
      <dgm:spPr/>
    </dgm:pt>
    <dgm:pt modelId="{C7DE603B-8D82-4CF4-81D4-C0A46E9E8B69}" type="pres">
      <dgm:prSet presAssocID="{9734ABB7-173B-4965-BDDD-3DEC60BDE67D}" presName="background" presStyleLbl="node0" presStyleIdx="1" presStyleCnt="3"/>
      <dgm:spPr/>
    </dgm:pt>
    <dgm:pt modelId="{5CCD4031-30D7-4F5D-95C2-A5211598049F}" type="pres">
      <dgm:prSet presAssocID="{9734ABB7-173B-4965-BDDD-3DEC60BDE67D}" presName="text" presStyleLbl="fgAcc0" presStyleIdx="1" presStyleCnt="3">
        <dgm:presLayoutVars>
          <dgm:chPref val="3"/>
        </dgm:presLayoutVars>
      </dgm:prSet>
      <dgm:spPr/>
    </dgm:pt>
    <dgm:pt modelId="{3A07C948-F409-4E8A-A664-EFB05E0FC303}" type="pres">
      <dgm:prSet presAssocID="{9734ABB7-173B-4965-BDDD-3DEC60BDE67D}" presName="hierChild2" presStyleCnt="0"/>
      <dgm:spPr/>
    </dgm:pt>
    <dgm:pt modelId="{75894E97-C8D6-47C6-922D-70C43F38C05E}" type="pres">
      <dgm:prSet presAssocID="{E2E02AC9-FC8B-4430-90E2-A2FD4456B228}" presName="Name10" presStyleLbl="parChTrans1D2" presStyleIdx="0" presStyleCnt="2"/>
      <dgm:spPr/>
    </dgm:pt>
    <dgm:pt modelId="{D0335980-F11D-4063-AD6D-F6299F9D0D48}" type="pres">
      <dgm:prSet presAssocID="{08BBBFDB-6A4B-4C83-87F0-743C93834C08}" presName="hierRoot2" presStyleCnt="0"/>
      <dgm:spPr/>
    </dgm:pt>
    <dgm:pt modelId="{C848FB5C-FA3D-4AA3-A372-304CF949E071}" type="pres">
      <dgm:prSet presAssocID="{08BBBFDB-6A4B-4C83-87F0-743C93834C08}" presName="composite2" presStyleCnt="0"/>
      <dgm:spPr/>
    </dgm:pt>
    <dgm:pt modelId="{10D3BD53-D815-439F-8FEB-110DA49C90E4}" type="pres">
      <dgm:prSet presAssocID="{08BBBFDB-6A4B-4C83-87F0-743C93834C08}" presName="background2" presStyleLbl="node2" presStyleIdx="0" presStyleCnt="2"/>
      <dgm:spPr/>
    </dgm:pt>
    <dgm:pt modelId="{3BA7CEF5-F08E-4C78-B34D-8BED7DAE1182}" type="pres">
      <dgm:prSet presAssocID="{08BBBFDB-6A4B-4C83-87F0-743C93834C08}" presName="text2" presStyleLbl="fgAcc2" presStyleIdx="0" presStyleCnt="2">
        <dgm:presLayoutVars>
          <dgm:chPref val="3"/>
        </dgm:presLayoutVars>
      </dgm:prSet>
      <dgm:spPr/>
    </dgm:pt>
    <dgm:pt modelId="{402E067A-68B4-41C1-8358-A378DD14FA2D}" type="pres">
      <dgm:prSet presAssocID="{08BBBFDB-6A4B-4C83-87F0-743C93834C08}" presName="hierChild3" presStyleCnt="0"/>
      <dgm:spPr/>
    </dgm:pt>
    <dgm:pt modelId="{6577ACE9-63E6-4C43-AF53-459E787CA556}" type="pres">
      <dgm:prSet presAssocID="{E519950F-0CA6-4C64-9484-56FB367C4623}" presName="Name10" presStyleLbl="parChTrans1D2" presStyleIdx="1" presStyleCnt="2"/>
      <dgm:spPr/>
    </dgm:pt>
    <dgm:pt modelId="{323A501A-722D-4E65-BF29-A455B6BAF8FC}" type="pres">
      <dgm:prSet presAssocID="{382F12C5-88C8-4A15-8558-C07A4AAEFB2C}" presName="hierRoot2" presStyleCnt="0"/>
      <dgm:spPr/>
    </dgm:pt>
    <dgm:pt modelId="{A38CAAA3-FBE9-451A-AF66-FB8634281E8E}" type="pres">
      <dgm:prSet presAssocID="{382F12C5-88C8-4A15-8558-C07A4AAEFB2C}" presName="composite2" presStyleCnt="0"/>
      <dgm:spPr/>
    </dgm:pt>
    <dgm:pt modelId="{DDDBFC19-101F-4B71-B1F5-EDBF5CCBC8CA}" type="pres">
      <dgm:prSet presAssocID="{382F12C5-88C8-4A15-8558-C07A4AAEFB2C}" presName="background2" presStyleLbl="node2" presStyleIdx="1" presStyleCnt="2"/>
      <dgm:spPr/>
    </dgm:pt>
    <dgm:pt modelId="{06670FC8-2DA7-4E92-940E-1FEF175F863B}" type="pres">
      <dgm:prSet presAssocID="{382F12C5-88C8-4A15-8558-C07A4AAEFB2C}" presName="text2" presStyleLbl="fgAcc2" presStyleIdx="1" presStyleCnt="2">
        <dgm:presLayoutVars>
          <dgm:chPref val="3"/>
        </dgm:presLayoutVars>
      </dgm:prSet>
      <dgm:spPr/>
    </dgm:pt>
    <dgm:pt modelId="{5BD46A84-02BF-4A33-8890-892E7E4E93BF}" type="pres">
      <dgm:prSet presAssocID="{382F12C5-88C8-4A15-8558-C07A4AAEFB2C}" presName="hierChild3" presStyleCnt="0"/>
      <dgm:spPr/>
    </dgm:pt>
    <dgm:pt modelId="{16CBC367-9A20-4B2D-8C9C-2D8306B668DD}" type="pres">
      <dgm:prSet presAssocID="{7E72281E-503D-4258-8AF9-5B6E8D051FA8}" presName="hierRoot1" presStyleCnt="0"/>
      <dgm:spPr/>
    </dgm:pt>
    <dgm:pt modelId="{A5145555-92CA-43D7-B264-3FC52F51D12D}" type="pres">
      <dgm:prSet presAssocID="{7E72281E-503D-4258-8AF9-5B6E8D051FA8}" presName="composite" presStyleCnt="0"/>
      <dgm:spPr/>
    </dgm:pt>
    <dgm:pt modelId="{FC3C76D9-27CE-4824-8ECC-39F14AC0938F}" type="pres">
      <dgm:prSet presAssocID="{7E72281E-503D-4258-8AF9-5B6E8D051FA8}" presName="background" presStyleLbl="node0" presStyleIdx="2" presStyleCnt="3"/>
      <dgm:spPr/>
    </dgm:pt>
    <dgm:pt modelId="{83FD5C21-806F-400E-AFB4-C37889819505}" type="pres">
      <dgm:prSet presAssocID="{7E72281E-503D-4258-8AF9-5B6E8D051FA8}" presName="text" presStyleLbl="fgAcc0" presStyleIdx="2" presStyleCnt="3" custScaleX="108377" custScaleY="93521">
        <dgm:presLayoutVars>
          <dgm:chPref val="3"/>
        </dgm:presLayoutVars>
      </dgm:prSet>
      <dgm:spPr/>
    </dgm:pt>
    <dgm:pt modelId="{DBB85CAD-450E-4531-B60C-200453BAEDFD}" type="pres">
      <dgm:prSet presAssocID="{7E72281E-503D-4258-8AF9-5B6E8D051FA8}" presName="hierChild2" presStyleCnt="0"/>
      <dgm:spPr/>
    </dgm:pt>
  </dgm:ptLst>
  <dgm:cxnLst>
    <dgm:cxn modelId="{810AF706-EFD8-4009-8837-0019DF4B3DA6}" type="presOf" srcId="{1A201D56-E5B5-4C70-9494-FCA997F37881}" destId="{CDC608A0-19DD-4EE5-A518-58594AA4F7DC}" srcOrd="0" destOrd="0" presId="urn:microsoft.com/office/officeart/2005/8/layout/hierarchy1"/>
    <dgm:cxn modelId="{B6CBBD0D-273D-4ED1-A749-069E1CF716CB}" type="presOf" srcId="{E519950F-0CA6-4C64-9484-56FB367C4623}" destId="{6577ACE9-63E6-4C43-AF53-459E787CA556}" srcOrd="0" destOrd="0" presId="urn:microsoft.com/office/officeart/2005/8/layout/hierarchy1"/>
    <dgm:cxn modelId="{E045261E-682C-4A1A-84E0-1DF777D01BAF}" srcId="{1A201D56-E5B5-4C70-9494-FCA997F37881}" destId="{9734ABB7-173B-4965-BDDD-3DEC60BDE67D}" srcOrd="1" destOrd="0" parTransId="{26A26D75-4D1F-4374-B0EA-5E542B7F7747}" sibTransId="{2CD6FC66-89F0-482C-B5AD-7F956B86E49C}"/>
    <dgm:cxn modelId="{52AA2236-1F9F-4C2E-A2DF-9C8ADDD43BEF}" type="presOf" srcId="{9734ABB7-173B-4965-BDDD-3DEC60BDE67D}" destId="{5CCD4031-30D7-4F5D-95C2-A5211598049F}" srcOrd="0" destOrd="0" presId="urn:microsoft.com/office/officeart/2005/8/layout/hierarchy1"/>
    <dgm:cxn modelId="{81978398-27EE-44B1-877E-476E75E4655A}" srcId="{1A201D56-E5B5-4C70-9494-FCA997F37881}" destId="{7E72281E-503D-4258-8AF9-5B6E8D051FA8}" srcOrd="2" destOrd="0" parTransId="{C7B07913-1A69-42C8-BE90-7B58614A277C}" sibTransId="{7BC10DC5-44A8-4874-9F8D-B8AB549C2E37}"/>
    <dgm:cxn modelId="{82284BA8-8AF3-42B1-BB93-6B86058030C6}" type="presOf" srcId="{382F12C5-88C8-4A15-8558-C07A4AAEFB2C}" destId="{06670FC8-2DA7-4E92-940E-1FEF175F863B}" srcOrd="0" destOrd="0" presId="urn:microsoft.com/office/officeart/2005/8/layout/hierarchy1"/>
    <dgm:cxn modelId="{85132CB0-2EEB-42AE-AA4C-A98A15FCA0A0}" type="presOf" srcId="{7E72281E-503D-4258-8AF9-5B6E8D051FA8}" destId="{83FD5C21-806F-400E-AFB4-C37889819505}" srcOrd="0" destOrd="0" presId="urn:microsoft.com/office/officeart/2005/8/layout/hierarchy1"/>
    <dgm:cxn modelId="{971320B1-8CFA-4B23-9408-45CB4AF27456}" type="presOf" srcId="{E2E02AC9-FC8B-4430-90E2-A2FD4456B228}" destId="{75894E97-C8D6-47C6-922D-70C43F38C05E}" srcOrd="0" destOrd="0" presId="urn:microsoft.com/office/officeart/2005/8/layout/hierarchy1"/>
    <dgm:cxn modelId="{0AA6ACD6-4E88-41F5-BE7F-A11D516AA461}" srcId="{1A201D56-E5B5-4C70-9494-FCA997F37881}" destId="{9C21DB4C-3EEE-4A5C-B6CD-17D76578FC7C}" srcOrd="0" destOrd="0" parTransId="{E277B1F7-F9EF-4058-AAD7-C640CD162F99}" sibTransId="{5D29C6D1-4487-48A6-9958-8038F5CD52A3}"/>
    <dgm:cxn modelId="{4FA7C2E6-D140-4051-B01D-3F631497C439}" type="presOf" srcId="{08BBBFDB-6A4B-4C83-87F0-743C93834C08}" destId="{3BA7CEF5-F08E-4C78-B34D-8BED7DAE1182}" srcOrd="0" destOrd="0" presId="urn:microsoft.com/office/officeart/2005/8/layout/hierarchy1"/>
    <dgm:cxn modelId="{171727EF-D0E5-4B01-81C2-9E39633B1712}" srcId="{9734ABB7-173B-4965-BDDD-3DEC60BDE67D}" destId="{08BBBFDB-6A4B-4C83-87F0-743C93834C08}" srcOrd="0" destOrd="0" parTransId="{E2E02AC9-FC8B-4430-90E2-A2FD4456B228}" sibTransId="{863FC430-7F65-466D-9375-A7E264C11C88}"/>
    <dgm:cxn modelId="{5FD542F3-5CFF-4039-973C-CB645DCEA298}" type="presOf" srcId="{9C21DB4C-3EEE-4A5C-B6CD-17D76578FC7C}" destId="{1DEF743F-9A35-43B8-858C-8962C9616B46}" srcOrd="0" destOrd="0" presId="urn:microsoft.com/office/officeart/2005/8/layout/hierarchy1"/>
    <dgm:cxn modelId="{E8232DF6-59D9-4237-87B7-F558116904E9}" srcId="{9734ABB7-173B-4965-BDDD-3DEC60BDE67D}" destId="{382F12C5-88C8-4A15-8558-C07A4AAEFB2C}" srcOrd="1" destOrd="0" parTransId="{E519950F-0CA6-4C64-9484-56FB367C4623}" sibTransId="{8DF9D8DC-AFBB-4C67-96FD-B7F3BF82E7CE}"/>
    <dgm:cxn modelId="{06EFF608-4668-4D0E-B609-8C2F8194A6E0}" type="presParOf" srcId="{CDC608A0-19DD-4EE5-A518-58594AA4F7DC}" destId="{AD23D6C0-E901-4C4B-9609-406E568A9A99}" srcOrd="0" destOrd="0" presId="urn:microsoft.com/office/officeart/2005/8/layout/hierarchy1"/>
    <dgm:cxn modelId="{45AC9A49-709F-4EC3-8D29-F06B425A0135}" type="presParOf" srcId="{AD23D6C0-E901-4C4B-9609-406E568A9A99}" destId="{A125CD61-E3CA-4834-8AF5-59727F8578CB}" srcOrd="0" destOrd="0" presId="urn:microsoft.com/office/officeart/2005/8/layout/hierarchy1"/>
    <dgm:cxn modelId="{51238545-47C4-429C-8484-35B906457ED2}" type="presParOf" srcId="{A125CD61-E3CA-4834-8AF5-59727F8578CB}" destId="{BE6C582B-97ED-4EEF-918B-9551AD621A56}" srcOrd="0" destOrd="0" presId="urn:microsoft.com/office/officeart/2005/8/layout/hierarchy1"/>
    <dgm:cxn modelId="{6013BA66-93AD-41D7-A24C-0B81B8C73B59}" type="presParOf" srcId="{A125CD61-E3CA-4834-8AF5-59727F8578CB}" destId="{1DEF743F-9A35-43B8-858C-8962C9616B46}" srcOrd="1" destOrd="0" presId="urn:microsoft.com/office/officeart/2005/8/layout/hierarchy1"/>
    <dgm:cxn modelId="{8C051B58-9B62-4D92-A19A-427EAA4265AB}" type="presParOf" srcId="{AD23D6C0-E901-4C4B-9609-406E568A9A99}" destId="{A8A94A8C-E1EF-4E74-8E4F-8A129D7CC0AF}" srcOrd="1" destOrd="0" presId="urn:microsoft.com/office/officeart/2005/8/layout/hierarchy1"/>
    <dgm:cxn modelId="{DF2DCACF-ADFB-4361-94A4-401DFF6946D0}" type="presParOf" srcId="{CDC608A0-19DD-4EE5-A518-58594AA4F7DC}" destId="{3EC6F317-701F-4804-A5C8-CC3B8A6B6B7A}" srcOrd="1" destOrd="0" presId="urn:microsoft.com/office/officeart/2005/8/layout/hierarchy1"/>
    <dgm:cxn modelId="{DC78ACF1-E053-4A1C-8836-F73C8AF6AD40}" type="presParOf" srcId="{3EC6F317-701F-4804-A5C8-CC3B8A6B6B7A}" destId="{62895588-532C-4A2C-B4AB-557EA479A43A}" srcOrd="0" destOrd="0" presId="urn:microsoft.com/office/officeart/2005/8/layout/hierarchy1"/>
    <dgm:cxn modelId="{71F1094F-C6DF-4CEC-8DD9-CFD908CE69BB}" type="presParOf" srcId="{62895588-532C-4A2C-B4AB-557EA479A43A}" destId="{C7DE603B-8D82-4CF4-81D4-C0A46E9E8B69}" srcOrd="0" destOrd="0" presId="urn:microsoft.com/office/officeart/2005/8/layout/hierarchy1"/>
    <dgm:cxn modelId="{F3F9B856-B883-4020-9820-F487D29221FC}" type="presParOf" srcId="{62895588-532C-4A2C-B4AB-557EA479A43A}" destId="{5CCD4031-30D7-4F5D-95C2-A5211598049F}" srcOrd="1" destOrd="0" presId="urn:microsoft.com/office/officeart/2005/8/layout/hierarchy1"/>
    <dgm:cxn modelId="{8F870612-EA46-48CD-82FA-B5E646E161B1}" type="presParOf" srcId="{3EC6F317-701F-4804-A5C8-CC3B8A6B6B7A}" destId="{3A07C948-F409-4E8A-A664-EFB05E0FC303}" srcOrd="1" destOrd="0" presId="urn:microsoft.com/office/officeart/2005/8/layout/hierarchy1"/>
    <dgm:cxn modelId="{38BA343D-34ED-4F3B-A1D6-D7EA1668A6A4}" type="presParOf" srcId="{3A07C948-F409-4E8A-A664-EFB05E0FC303}" destId="{75894E97-C8D6-47C6-922D-70C43F38C05E}" srcOrd="0" destOrd="0" presId="urn:microsoft.com/office/officeart/2005/8/layout/hierarchy1"/>
    <dgm:cxn modelId="{B17DDE92-A32E-44EB-A226-5DABF59B8A8A}" type="presParOf" srcId="{3A07C948-F409-4E8A-A664-EFB05E0FC303}" destId="{D0335980-F11D-4063-AD6D-F6299F9D0D48}" srcOrd="1" destOrd="0" presId="urn:microsoft.com/office/officeart/2005/8/layout/hierarchy1"/>
    <dgm:cxn modelId="{90B81AFA-43D5-4ED6-957F-007690BBC8EA}" type="presParOf" srcId="{D0335980-F11D-4063-AD6D-F6299F9D0D48}" destId="{C848FB5C-FA3D-4AA3-A372-304CF949E071}" srcOrd="0" destOrd="0" presId="urn:microsoft.com/office/officeart/2005/8/layout/hierarchy1"/>
    <dgm:cxn modelId="{26028D11-927A-41E2-BBFB-BE6C386523D3}" type="presParOf" srcId="{C848FB5C-FA3D-4AA3-A372-304CF949E071}" destId="{10D3BD53-D815-439F-8FEB-110DA49C90E4}" srcOrd="0" destOrd="0" presId="urn:microsoft.com/office/officeart/2005/8/layout/hierarchy1"/>
    <dgm:cxn modelId="{37B3E548-732B-4E8E-865F-20C027B722A4}" type="presParOf" srcId="{C848FB5C-FA3D-4AA3-A372-304CF949E071}" destId="{3BA7CEF5-F08E-4C78-B34D-8BED7DAE1182}" srcOrd="1" destOrd="0" presId="urn:microsoft.com/office/officeart/2005/8/layout/hierarchy1"/>
    <dgm:cxn modelId="{91B5F53D-8F77-4651-A908-D0967B9CBF66}" type="presParOf" srcId="{D0335980-F11D-4063-AD6D-F6299F9D0D48}" destId="{402E067A-68B4-41C1-8358-A378DD14FA2D}" srcOrd="1" destOrd="0" presId="urn:microsoft.com/office/officeart/2005/8/layout/hierarchy1"/>
    <dgm:cxn modelId="{07DD55C6-8F24-4798-972D-D4B6568801DA}" type="presParOf" srcId="{3A07C948-F409-4E8A-A664-EFB05E0FC303}" destId="{6577ACE9-63E6-4C43-AF53-459E787CA556}" srcOrd="2" destOrd="0" presId="urn:microsoft.com/office/officeart/2005/8/layout/hierarchy1"/>
    <dgm:cxn modelId="{792AB1F4-62F3-44C9-B49F-6B943BF95E51}" type="presParOf" srcId="{3A07C948-F409-4E8A-A664-EFB05E0FC303}" destId="{323A501A-722D-4E65-BF29-A455B6BAF8FC}" srcOrd="3" destOrd="0" presId="urn:microsoft.com/office/officeart/2005/8/layout/hierarchy1"/>
    <dgm:cxn modelId="{C798C2ED-917C-4D3B-8A8E-7D109C70AC01}" type="presParOf" srcId="{323A501A-722D-4E65-BF29-A455B6BAF8FC}" destId="{A38CAAA3-FBE9-451A-AF66-FB8634281E8E}" srcOrd="0" destOrd="0" presId="urn:microsoft.com/office/officeart/2005/8/layout/hierarchy1"/>
    <dgm:cxn modelId="{694ABA44-13D3-4806-9B51-E0AB3D948757}" type="presParOf" srcId="{A38CAAA3-FBE9-451A-AF66-FB8634281E8E}" destId="{DDDBFC19-101F-4B71-B1F5-EDBF5CCBC8CA}" srcOrd="0" destOrd="0" presId="urn:microsoft.com/office/officeart/2005/8/layout/hierarchy1"/>
    <dgm:cxn modelId="{4A1E6483-737F-4358-8F00-EB91367FAEF4}" type="presParOf" srcId="{A38CAAA3-FBE9-451A-AF66-FB8634281E8E}" destId="{06670FC8-2DA7-4E92-940E-1FEF175F863B}" srcOrd="1" destOrd="0" presId="urn:microsoft.com/office/officeart/2005/8/layout/hierarchy1"/>
    <dgm:cxn modelId="{10C5A7EA-C6E4-4D4B-858A-98CD99F34B27}" type="presParOf" srcId="{323A501A-722D-4E65-BF29-A455B6BAF8FC}" destId="{5BD46A84-02BF-4A33-8890-892E7E4E93BF}" srcOrd="1" destOrd="0" presId="urn:microsoft.com/office/officeart/2005/8/layout/hierarchy1"/>
    <dgm:cxn modelId="{4D9146AA-A155-451B-8398-B7902CC5D8A8}" type="presParOf" srcId="{CDC608A0-19DD-4EE5-A518-58594AA4F7DC}" destId="{16CBC367-9A20-4B2D-8C9C-2D8306B668DD}" srcOrd="2" destOrd="0" presId="urn:microsoft.com/office/officeart/2005/8/layout/hierarchy1"/>
    <dgm:cxn modelId="{1EEF6E20-83A5-488C-93DF-EA4E66EB517B}" type="presParOf" srcId="{16CBC367-9A20-4B2D-8C9C-2D8306B668DD}" destId="{A5145555-92CA-43D7-B264-3FC52F51D12D}" srcOrd="0" destOrd="0" presId="urn:microsoft.com/office/officeart/2005/8/layout/hierarchy1"/>
    <dgm:cxn modelId="{CA6708BD-3EB1-4BFB-BAF8-B4D9C0ECC568}" type="presParOf" srcId="{A5145555-92CA-43D7-B264-3FC52F51D12D}" destId="{FC3C76D9-27CE-4824-8ECC-39F14AC0938F}" srcOrd="0" destOrd="0" presId="urn:microsoft.com/office/officeart/2005/8/layout/hierarchy1"/>
    <dgm:cxn modelId="{662DC6C6-6411-42FE-AFC5-762B37F09A09}" type="presParOf" srcId="{A5145555-92CA-43D7-B264-3FC52F51D12D}" destId="{83FD5C21-806F-400E-AFB4-C37889819505}" srcOrd="1" destOrd="0" presId="urn:microsoft.com/office/officeart/2005/8/layout/hierarchy1"/>
    <dgm:cxn modelId="{87B9CB14-A300-41FF-BD75-74E166A9F0AA}" type="presParOf" srcId="{16CBC367-9A20-4B2D-8C9C-2D8306B668DD}" destId="{DBB85CAD-450E-4531-B60C-200453BAEDFD}"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DBD495-15DC-4FDE-9BF5-E041ADC73654}" type="doc">
      <dgm:prSet loTypeId="urn:microsoft.com/office/officeart/2016/7/layout/BasicLinearProcessNumbered" loCatId="process" qsTypeId="urn:microsoft.com/office/officeart/2005/8/quickstyle/simple1" qsCatId="simple" csTypeId="urn:microsoft.com/office/officeart/2005/8/colors/colorful1" csCatId="colorful"/>
      <dgm:spPr/>
      <dgm:t>
        <a:bodyPr/>
        <a:lstStyle/>
        <a:p>
          <a:endParaRPr lang="en-US"/>
        </a:p>
      </dgm:t>
    </dgm:pt>
    <dgm:pt modelId="{7BADD7BA-1272-43F9-8F6E-8901552B93DB}">
      <dgm:prSet/>
      <dgm:spPr/>
      <dgm:t>
        <a:bodyPr/>
        <a:lstStyle/>
        <a:p>
          <a:r>
            <a:rPr lang="en-US" b="1" dirty="0"/>
            <a:t>Công nghệ lạc hậu</a:t>
          </a:r>
          <a:r>
            <a:rPr lang="en-US" dirty="0"/>
            <a:t>: Nhiều doanh nghiệp vẫn sử dụng công nghệ cũ, tiêu thụ năng lượng cao và gây ô nhiễm môi trường.</a:t>
          </a:r>
        </a:p>
      </dgm:t>
    </dgm:pt>
    <dgm:pt modelId="{9FAAEB45-B3D4-4AC0-B272-A4A3D87CC880}" type="parTrans" cxnId="{495B37F5-F7AD-43EC-B110-3600BC6A7A08}">
      <dgm:prSet/>
      <dgm:spPr/>
      <dgm:t>
        <a:bodyPr/>
        <a:lstStyle/>
        <a:p>
          <a:endParaRPr lang="en-US"/>
        </a:p>
      </dgm:t>
    </dgm:pt>
    <dgm:pt modelId="{FDDC2784-BB94-4C4B-89E3-836179740C7A}" type="sibTrans" cxnId="{495B37F5-F7AD-43EC-B110-3600BC6A7A08}">
      <dgm:prSet phldrT="1" phldr="0"/>
      <dgm:spPr/>
      <dgm:t>
        <a:bodyPr/>
        <a:lstStyle/>
        <a:p>
          <a:r>
            <a:rPr lang="en-US"/>
            <a:t>1</a:t>
          </a:r>
        </a:p>
      </dgm:t>
    </dgm:pt>
    <dgm:pt modelId="{D24FF9D2-BFA9-4556-BE3F-CBABAB60BD71}">
      <dgm:prSet/>
      <dgm:spPr/>
      <dgm:t>
        <a:bodyPr/>
        <a:lstStyle/>
        <a:p>
          <a:r>
            <a:rPr lang="en-US" b="1" dirty="0"/>
            <a:t>Thiếu đầu tư vào đổi mới</a:t>
          </a:r>
          <a:r>
            <a:rPr lang="en-US" dirty="0"/>
            <a:t>: Thiếu nguồn vốn và động lực đầu tư vào các thiết bị, công nghệ tiết kiệm năng lượng.</a:t>
          </a:r>
        </a:p>
      </dgm:t>
    </dgm:pt>
    <dgm:pt modelId="{E043C851-98D0-4905-8A5F-0089FEBD0A61}" type="parTrans" cxnId="{E417AB21-CF81-47E7-A31B-54EB4C2A4A28}">
      <dgm:prSet/>
      <dgm:spPr/>
      <dgm:t>
        <a:bodyPr/>
        <a:lstStyle/>
        <a:p>
          <a:endParaRPr lang="en-US"/>
        </a:p>
      </dgm:t>
    </dgm:pt>
    <dgm:pt modelId="{983B55D8-1D8E-4F4C-9CFD-5C750491E804}" type="sibTrans" cxnId="{E417AB21-CF81-47E7-A31B-54EB4C2A4A28}">
      <dgm:prSet phldrT="2" phldr="0"/>
      <dgm:spPr/>
      <dgm:t>
        <a:bodyPr/>
        <a:lstStyle/>
        <a:p>
          <a:r>
            <a:rPr lang="en-US"/>
            <a:t>2</a:t>
          </a:r>
        </a:p>
      </dgm:t>
    </dgm:pt>
    <dgm:pt modelId="{06903D77-8864-4C49-8B02-84E3FF21538D}">
      <dgm:prSet/>
      <dgm:spPr/>
      <dgm:t>
        <a:bodyPr/>
        <a:lstStyle/>
        <a:p>
          <a:r>
            <a:rPr lang="en-US" b="1" dirty="0"/>
            <a:t>Nhận thức thấp về tiết kiệm năng lượng:</a:t>
          </a:r>
          <a:r>
            <a:rPr lang="en-US" dirty="0"/>
            <a:t> Một số doanh nghiệp chưa chú trọng đến các giải pháp tiết kiệm năng lượng trong quy trình sản xuất. </a:t>
          </a:r>
        </a:p>
      </dgm:t>
    </dgm:pt>
    <dgm:pt modelId="{8DB2BE91-BB1E-4F87-AC35-C34EFD6D92CA}" type="parTrans" cxnId="{37FE4E61-7D66-46B6-B46D-6809D95D6EE0}">
      <dgm:prSet/>
      <dgm:spPr/>
      <dgm:t>
        <a:bodyPr/>
        <a:lstStyle/>
        <a:p>
          <a:endParaRPr lang="en-US"/>
        </a:p>
      </dgm:t>
    </dgm:pt>
    <dgm:pt modelId="{219E5913-48B7-41E1-A305-44DED25DEE1E}" type="sibTrans" cxnId="{37FE4E61-7D66-46B6-B46D-6809D95D6EE0}">
      <dgm:prSet phldrT="3" phldr="0"/>
      <dgm:spPr/>
      <dgm:t>
        <a:bodyPr/>
        <a:lstStyle/>
        <a:p>
          <a:r>
            <a:rPr lang="en-US" dirty="0"/>
            <a:t>3</a:t>
          </a:r>
        </a:p>
      </dgm:t>
    </dgm:pt>
    <dgm:pt modelId="{904E4B71-898F-4DE4-828C-16C9AFFB24A7}" type="pres">
      <dgm:prSet presAssocID="{BADBD495-15DC-4FDE-9BF5-E041ADC73654}" presName="Name0" presStyleCnt="0">
        <dgm:presLayoutVars>
          <dgm:animLvl val="lvl"/>
          <dgm:resizeHandles val="exact"/>
        </dgm:presLayoutVars>
      </dgm:prSet>
      <dgm:spPr/>
    </dgm:pt>
    <dgm:pt modelId="{1D5BFCD5-1848-4658-9F29-3753051EC72B}" type="pres">
      <dgm:prSet presAssocID="{7BADD7BA-1272-43F9-8F6E-8901552B93DB}" presName="compositeNode" presStyleCnt="0">
        <dgm:presLayoutVars>
          <dgm:bulletEnabled val="1"/>
        </dgm:presLayoutVars>
      </dgm:prSet>
      <dgm:spPr/>
    </dgm:pt>
    <dgm:pt modelId="{AD97B979-478E-467D-A359-C195FCF64C13}" type="pres">
      <dgm:prSet presAssocID="{7BADD7BA-1272-43F9-8F6E-8901552B93DB}" presName="bgRect" presStyleLbl="bgAccFollowNode1" presStyleIdx="0" presStyleCnt="3"/>
      <dgm:spPr/>
    </dgm:pt>
    <dgm:pt modelId="{6E707BB7-0676-4406-87C9-8A12742A2A6F}" type="pres">
      <dgm:prSet presAssocID="{FDDC2784-BB94-4C4B-89E3-836179740C7A}" presName="sibTransNodeCircle" presStyleLbl="alignNode1" presStyleIdx="0" presStyleCnt="6">
        <dgm:presLayoutVars>
          <dgm:chMax val="0"/>
          <dgm:bulletEnabled/>
        </dgm:presLayoutVars>
      </dgm:prSet>
      <dgm:spPr/>
    </dgm:pt>
    <dgm:pt modelId="{B1A36CB4-4F9A-4957-862B-4C55D5C9C819}" type="pres">
      <dgm:prSet presAssocID="{7BADD7BA-1272-43F9-8F6E-8901552B93DB}" presName="bottomLine" presStyleLbl="alignNode1" presStyleIdx="1" presStyleCnt="6">
        <dgm:presLayoutVars/>
      </dgm:prSet>
      <dgm:spPr/>
    </dgm:pt>
    <dgm:pt modelId="{2C291121-F14B-4782-903F-3EB26CFC8EE6}" type="pres">
      <dgm:prSet presAssocID="{7BADD7BA-1272-43F9-8F6E-8901552B93DB}" presName="nodeText" presStyleLbl="bgAccFollowNode1" presStyleIdx="0" presStyleCnt="3">
        <dgm:presLayoutVars>
          <dgm:bulletEnabled val="1"/>
        </dgm:presLayoutVars>
      </dgm:prSet>
      <dgm:spPr/>
    </dgm:pt>
    <dgm:pt modelId="{5356CA91-F744-4CE0-8210-5D6998631109}" type="pres">
      <dgm:prSet presAssocID="{FDDC2784-BB94-4C4B-89E3-836179740C7A}" presName="sibTrans" presStyleCnt="0"/>
      <dgm:spPr/>
    </dgm:pt>
    <dgm:pt modelId="{CCC011C0-AAB0-4C71-A2CD-7AE9585C1634}" type="pres">
      <dgm:prSet presAssocID="{D24FF9D2-BFA9-4556-BE3F-CBABAB60BD71}" presName="compositeNode" presStyleCnt="0">
        <dgm:presLayoutVars>
          <dgm:bulletEnabled val="1"/>
        </dgm:presLayoutVars>
      </dgm:prSet>
      <dgm:spPr/>
    </dgm:pt>
    <dgm:pt modelId="{CDB029BF-4B9B-4775-A678-2BF12A146FEC}" type="pres">
      <dgm:prSet presAssocID="{D24FF9D2-BFA9-4556-BE3F-CBABAB60BD71}" presName="bgRect" presStyleLbl="bgAccFollowNode1" presStyleIdx="1" presStyleCnt="3"/>
      <dgm:spPr/>
    </dgm:pt>
    <dgm:pt modelId="{0ECD19EC-0ED4-4D6D-8FDF-629158AA302B}" type="pres">
      <dgm:prSet presAssocID="{983B55D8-1D8E-4F4C-9CFD-5C750491E804}" presName="sibTransNodeCircle" presStyleLbl="alignNode1" presStyleIdx="2" presStyleCnt="6">
        <dgm:presLayoutVars>
          <dgm:chMax val="0"/>
          <dgm:bulletEnabled/>
        </dgm:presLayoutVars>
      </dgm:prSet>
      <dgm:spPr/>
    </dgm:pt>
    <dgm:pt modelId="{46C0717F-87A4-4A21-A1AB-E9E350D9F053}" type="pres">
      <dgm:prSet presAssocID="{D24FF9D2-BFA9-4556-BE3F-CBABAB60BD71}" presName="bottomLine" presStyleLbl="alignNode1" presStyleIdx="3" presStyleCnt="6">
        <dgm:presLayoutVars/>
      </dgm:prSet>
      <dgm:spPr/>
    </dgm:pt>
    <dgm:pt modelId="{D437C85B-FBC9-44CA-9327-7C8DC4853C0E}" type="pres">
      <dgm:prSet presAssocID="{D24FF9D2-BFA9-4556-BE3F-CBABAB60BD71}" presName="nodeText" presStyleLbl="bgAccFollowNode1" presStyleIdx="1" presStyleCnt="3">
        <dgm:presLayoutVars>
          <dgm:bulletEnabled val="1"/>
        </dgm:presLayoutVars>
      </dgm:prSet>
      <dgm:spPr/>
    </dgm:pt>
    <dgm:pt modelId="{250C8356-50A7-40DA-97BF-BBD248921551}" type="pres">
      <dgm:prSet presAssocID="{983B55D8-1D8E-4F4C-9CFD-5C750491E804}" presName="sibTrans" presStyleCnt="0"/>
      <dgm:spPr/>
    </dgm:pt>
    <dgm:pt modelId="{8D01F883-4D45-4569-BA3D-994AA4C316CA}" type="pres">
      <dgm:prSet presAssocID="{06903D77-8864-4C49-8B02-84E3FF21538D}" presName="compositeNode" presStyleCnt="0">
        <dgm:presLayoutVars>
          <dgm:bulletEnabled val="1"/>
        </dgm:presLayoutVars>
      </dgm:prSet>
      <dgm:spPr/>
    </dgm:pt>
    <dgm:pt modelId="{1B2ED138-FF8D-4FE1-9B65-480B4F88F5C6}" type="pres">
      <dgm:prSet presAssocID="{06903D77-8864-4C49-8B02-84E3FF21538D}" presName="bgRect" presStyleLbl="bgAccFollowNode1" presStyleIdx="2" presStyleCnt="3"/>
      <dgm:spPr/>
    </dgm:pt>
    <dgm:pt modelId="{48C90529-B323-4EFB-A848-28C00DC4CCE9}" type="pres">
      <dgm:prSet presAssocID="{219E5913-48B7-41E1-A305-44DED25DEE1E}" presName="sibTransNodeCircle" presStyleLbl="alignNode1" presStyleIdx="4" presStyleCnt="6">
        <dgm:presLayoutVars>
          <dgm:chMax val="0"/>
          <dgm:bulletEnabled/>
        </dgm:presLayoutVars>
      </dgm:prSet>
      <dgm:spPr/>
    </dgm:pt>
    <dgm:pt modelId="{176DA0AC-4C74-4974-80B2-11F4D2A7C5C7}" type="pres">
      <dgm:prSet presAssocID="{06903D77-8864-4C49-8B02-84E3FF21538D}" presName="bottomLine" presStyleLbl="alignNode1" presStyleIdx="5" presStyleCnt="6">
        <dgm:presLayoutVars/>
      </dgm:prSet>
      <dgm:spPr/>
    </dgm:pt>
    <dgm:pt modelId="{49CB5BF2-E56B-4FB5-ADFF-54F3EAEACB65}" type="pres">
      <dgm:prSet presAssocID="{06903D77-8864-4C49-8B02-84E3FF21538D}" presName="nodeText" presStyleLbl="bgAccFollowNode1" presStyleIdx="2" presStyleCnt="3">
        <dgm:presLayoutVars>
          <dgm:bulletEnabled val="1"/>
        </dgm:presLayoutVars>
      </dgm:prSet>
      <dgm:spPr/>
    </dgm:pt>
  </dgm:ptLst>
  <dgm:cxnLst>
    <dgm:cxn modelId="{C33FCE0A-FF05-44C3-9BFD-BB73AF8C0457}" type="presOf" srcId="{7BADD7BA-1272-43F9-8F6E-8901552B93DB}" destId="{2C291121-F14B-4782-903F-3EB26CFC8EE6}" srcOrd="1" destOrd="0" presId="urn:microsoft.com/office/officeart/2016/7/layout/BasicLinearProcessNumbered"/>
    <dgm:cxn modelId="{A5F64D0D-22DB-454D-BE48-AF66048950B1}" type="presOf" srcId="{BADBD495-15DC-4FDE-9BF5-E041ADC73654}" destId="{904E4B71-898F-4DE4-828C-16C9AFFB24A7}" srcOrd="0" destOrd="0" presId="urn:microsoft.com/office/officeart/2016/7/layout/BasicLinearProcessNumbered"/>
    <dgm:cxn modelId="{FE104B0E-18B2-468B-BF93-4D846FB81A4D}" type="presOf" srcId="{D24FF9D2-BFA9-4556-BE3F-CBABAB60BD71}" destId="{D437C85B-FBC9-44CA-9327-7C8DC4853C0E}" srcOrd="1" destOrd="0" presId="urn:microsoft.com/office/officeart/2016/7/layout/BasicLinearProcessNumbered"/>
    <dgm:cxn modelId="{E417AB21-CF81-47E7-A31B-54EB4C2A4A28}" srcId="{BADBD495-15DC-4FDE-9BF5-E041ADC73654}" destId="{D24FF9D2-BFA9-4556-BE3F-CBABAB60BD71}" srcOrd="1" destOrd="0" parTransId="{E043C851-98D0-4905-8A5F-0089FEBD0A61}" sibTransId="{983B55D8-1D8E-4F4C-9CFD-5C750491E804}"/>
    <dgm:cxn modelId="{CFE81A41-D573-4D7E-8C50-0237AFABFE0A}" type="presOf" srcId="{7BADD7BA-1272-43F9-8F6E-8901552B93DB}" destId="{AD97B979-478E-467D-A359-C195FCF64C13}" srcOrd="0" destOrd="0" presId="urn:microsoft.com/office/officeart/2016/7/layout/BasicLinearProcessNumbered"/>
    <dgm:cxn modelId="{37FE4E61-7D66-46B6-B46D-6809D95D6EE0}" srcId="{BADBD495-15DC-4FDE-9BF5-E041ADC73654}" destId="{06903D77-8864-4C49-8B02-84E3FF21538D}" srcOrd="2" destOrd="0" parTransId="{8DB2BE91-BB1E-4F87-AC35-C34EFD6D92CA}" sibTransId="{219E5913-48B7-41E1-A305-44DED25DEE1E}"/>
    <dgm:cxn modelId="{389E6451-321F-408F-B818-43837FE7ED38}" type="presOf" srcId="{FDDC2784-BB94-4C4B-89E3-836179740C7A}" destId="{6E707BB7-0676-4406-87C9-8A12742A2A6F}" srcOrd="0" destOrd="0" presId="urn:microsoft.com/office/officeart/2016/7/layout/BasicLinearProcessNumbered"/>
    <dgm:cxn modelId="{274FC685-B13A-4F36-87A7-CF315DB4D7CB}" type="presOf" srcId="{06903D77-8864-4C49-8B02-84E3FF21538D}" destId="{49CB5BF2-E56B-4FB5-ADFF-54F3EAEACB65}" srcOrd="1" destOrd="0" presId="urn:microsoft.com/office/officeart/2016/7/layout/BasicLinearProcessNumbered"/>
    <dgm:cxn modelId="{60B41C8F-8304-48D7-9568-C35E90E49281}" type="presOf" srcId="{219E5913-48B7-41E1-A305-44DED25DEE1E}" destId="{48C90529-B323-4EFB-A848-28C00DC4CCE9}" srcOrd="0" destOrd="0" presId="urn:microsoft.com/office/officeart/2016/7/layout/BasicLinearProcessNumbered"/>
    <dgm:cxn modelId="{B659B9C2-2659-4933-9DD5-E88AE95E45BB}" type="presOf" srcId="{983B55D8-1D8E-4F4C-9CFD-5C750491E804}" destId="{0ECD19EC-0ED4-4D6D-8FDF-629158AA302B}" srcOrd="0" destOrd="0" presId="urn:microsoft.com/office/officeart/2016/7/layout/BasicLinearProcessNumbered"/>
    <dgm:cxn modelId="{F7C45FDF-D065-452B-ADF3-3882099AF8CA}" type="presOf" srcId="{06903D77-8864-4C49-8B02-84E3FF21538D}" destId="{1B2ED138-FF8D-4FE1-9B65-480B4F88F5C6}" srcOrd="0" destOrd="0" presId="urn:microsoft.com/office/officeart/2016/7/layout/BasicLinearProcessNumbered"/>
    <dgm:cxn modelId="{7A1F9AF0-66A4-4831-9479-2DDB69B36A52}" type="presOf" srcId="{D24FF9D2-BFA9-4556-BE3F-CBABAB60BD71}" destId="{CDB029BF-4B9B-4775-A678-2BF12A146FEC}" srcOrd="0" destOrd="0" presId="urn:microsoft.com/office/officeart/2016/7/layout/BasicLinearProcessNumbered"/>
    <dgm:cxn modelId="{495B37F5-F7AD-43EC-B110-3600BC6A7A08}" srcId="{BADBD495-15DC-4FDE-9BF5-E041ADC73654}" destId="{7BADD7BA-1272-43F9-8F6E-8901552B93DB}" srcOrd="0" destOrd="0" parTransId="{9FAAEB45-B3D4-4AC0-B272-A4A3D87CC880}" sibTransId="{FDDC2784-BB94-4C4B-89E3-836179740C7A}"/>
    <dgm:cxn modelId="{1B58911B-26FF-4ADB-AAA8-ABC340CFC379}" type="presParOf" srcId="{904E4B71-898F-4DE4-828C-16C9AFFB24A7}" destId="{1D5BFCD5-1848-4658-9F29-3753051EC72B}" srcOrd="0" destOrd="0" presId="urn:microsoft.com/office/officeart/2016/7/layout/BasicLinearProcessNumbered"/>
    <dgm:cxn modelId="{50B02CA1-B8C2-41FF-8D06-5130A3C12B14}" type="presParOf" srcId="{1D5BFCD5-1848-4658-9F29-3753051EC72B}" destId="{AD97B979-478E-467D-A359-C195FCF64C13}" srcOrd="0" destOrd="0" presId="urn:microsoft.com/office/officeart/2016/7/layout/BasicLinearProcessNumbered"/>
    <dgm:cxn modelId="{294D89C1-04F9-4ACD-9FB6-842AB8CA2563}" type="presParOf" srcId="{1D5BFCD5-1848-4658-9F29-3753051EC72B}" destId="{6E707BB7-0676-4406-87C9-8A12742A2A6F}" srcOrd="1" destOrd="0" presId="urn:microsoft.com/office/officeart/2016/7/layout/BasicLinearProcessNumbered"/>
    <dgm:cxn modelId="{3F0EAEC1-4CD4-4EB2-A789-608856D9F0C3}" type="presParOf" srcId="{1D5BFCD5-1848-4658-9F29-3753051EC72B}" destId="{B1A36CB4-4F9A-4957-862B-4C55D5C9C819}" srcOrd="2" destOrd="0" presId="urn:microsoft.com/office/officeart/2016/7/layout/BasicLinearProcessNumbered"/>
    <dgm:cxn modelId="{C0682CBA-37E6-440E-8C57-E785F0157E2D}" type="presParOf" srcId="{1D5BFCD5-1848-4658-9F29-3753051EC72B}" destId="{2C291121-F14B-4782-903F-3EB26CFC8EE6}" srcOrd="3" destOrd="0" presId="urn:microsoft.com/office/officeart/2016/7/layout/BasicLinearProcessNumbered"/>
    <dgm:cxn modelId="{42C12B6A-C66A-463A-908B-8F0DE625E2E1}" type="presParOf" srcId="{904E4B71-898F-4DE4-828C-16C9AFFB24A7}" destId="{5356CA91-F744-4CE0-8210-5D6998631109}" srcOrd="1" destOrd="0" presId="urn:microsoft.com/office/officeart/2016/7/layout/BasicLinearProcessNumbered"/>
    <dgm:cxn modelId="{8282ABC6-4C30-464E-8611-E8320363CF02}" type="presParOf" srcId="{904E4B71-898F-4DE4-828C-16C9AFFB24A7}" destId="{CCC011C0-AAB0-4C71-A2CD-7AE9585C1634}" srcOrd="2" destOrd="0" presId="urn:microsoft.com/office/officeart/2016/7/layout/BasicLinearProcessNumbered"/>
    <dgm:cxn modelId="{A920BF67-F9ED-45D1-A42A-796021C12D78}" type="presParOf" srcId="{CCC011C0-AAB0-4C71-A2CD-7AE9585C1634}" destId="{CDB029BF-4B9B-4775-A678-2BF12A146FEC}" srcOrd="0" destOrd="0" presId="urn:microsoft.com/office/officeart/2016/7/layout/BasicLinearProcessNumbered"/>
    <dgm:cxn modelId="{CDA45D2B-27DB-4BF1-B8C0-6D05F9B1B7EF}" type="presParOf" srcId="{CCC011C0-AAB0-4C71-A2CD-7AE9585C1634}" destId="{0ECD19EC-0ED4-4D6D-8FDF-629158AA302B}" srcOrd="1" destOrd="0" presId="urn:microsoft.com/office/officeart/2016/7/layout/BasicLinearProcessNumbered"/>
    <dgm:cxn modelId="{3DCDE2E6-3769-453D-A530-9F86A11C7389}" type="presParOf" srcId="{CCC011C0-AAB0-4C71-A2CD-7AE9585C1634}" destId="{46C0717F-87A4-4A21-A1AB-E9E350D9F053}" srcOrd="2" destOrd="0" presId="urn:microsoft.com/office/officeart/2016/7/layout/BasicLinearProcessNumbered"/>
    <dgm:cxn modelId="{7EFF6927-C39D-4530-9FA2-6E24470C6322}" type="presParOf" srcId="{CCC011C0-AAB0-4C71-A2CD-7AE9585C1634}" destId="{D437C85B-FBC9-44CA-9327-7C8DC4853C0E}" srcOrd="3" destOrd="0" presId="urn:microsoft.com/office/officeart/2016/7/layout/BasicLinearProcessNumbered"/>
    <dgm:cxn modelId="{3F95DCDB-C838-419C-867E-67BB8FA631D4}" type="presParOf" srcId="{904E4B71-898F-4DE4-828C-16C9AFFB24A7}" destId="{250C8356-50A7-40DA-97BF-BBD248921551}" srcOrd="3" destOrd="0" presId="urn:microsoft.com/office/officeart/2016/7/layout/BasicLinearProcessNumbered"/>
    <dgm:cxn modelId="{ABDEF702-6636-4A5E-8435-8A7970D01881}" type="presParOf" srcId="{904E4B71-898F-4DE4-828C-16C9AFFB24A7}" destId="{8D01F883-4D45-4569-BA3D-994AA4C316CA}" srcOrd="4" destOrd="0" presId="urn:microsoft.com/office/officeart/2016/7/layout/BasicLinearProcessNumbered"/>
    <dgm:cxn modelId="{F87FF7E3-B3AB-486F-BE12-810FAC5152BB}" type="presParOf" srcId="{8D01F883-4D45-4569-BA3D-994AA4C316CA}" destId="{1B2ED138-FF8D-4FE1-9B65-480B4F88F5C6}" srcOrd="0" destOrd="0" presId="urn:microsoft.com/office/officeart/2016/7/layout/BasicLinearProcessNumbered"/>
    <dgm:cxn modelId="{CCCF449D-120C-4B59-B1FC-C86B22F6DA4F}" type="presParOf" srcId="{8D01F883-4D45-4569-BA3D-994AA4C316CA}" destId="{48C90529-B323-4EFB-A848-28C00DC4CCE9}" srcOrd="1" destOrd="0" presId="urn:microsoft.com/office/officeart/2016/7/layout/BasicLinearProcessNumbered"/>
    <dgm:cxn modelId="{20A3DE72-09A1-441C-98AB-BA360445FE89}" type="presParOf" srcId="{8D01F883-4D45-4569-BA3D-994AA4C316CA}" destId="{176DA0AC-4C74-4974-80B2-11F4D2A7C5C7}" srcOrd="2" destOrd="0" presId="urn:microsoft.com/office/officeart/2016/7/layout/BasicLinearProcessNumbered"/>
    <dgm:cxn modelId="{3F50031C-9857-4F47-BFB8-A5673B724FEB}" type="presParOf" srcId="{8D01F883-4D45-4569-BA3D-994AA4C316CA}" destId="{49CB5BF2-E56B-4FB5-ADFF-54F3EAEACB65}"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9D9F10-0558-4484-B4B1-FF70FDD27C53}" type="doc">
      <dgm:prSet loTypeId="urn:microsoft.com/office/officeart/2005/8/layout/hierarchy1" loCatId="hierarchy" qsTypeId="urn:microsoft.com/office/officeart/2005/8/quickstyle/simple2" qsCatId="simple" csTypeId="urn:microsoft.com/office/officeart/2005/8/colors/accent1_2" csCatId="accent1"/>
      <dgm:spPr/>
      <dgm:t>
        <a:bodyPr/>
        <a:lstStyle/>
        <a:p>
          <a:endParaRPr lang="en-US"/>
        </a:p>
      </dgm:t>
    </dgm:pt>
    <dgm:pt modelId="{5C1F53D0-ABAD-42FB-9AAC-8F4FA1C63833}">
      <dgm:prSet/>
      <dgm:spPr/>
      <dgm:t>
        <a:bodyPr/>
        <a:lstStyle/>
        <a:p>
          <a:r>
            <a:rPr lang="en-US" b="1" i="0"/>
            <a:t>Thách thức về công nghệ: </a:t>
          </a:r>
          <a:r>
            <a:rPr lang="en-US" b="0" i="0"/>
            <a:t>Nhiều doanh nghiệp sử dụng công nghệ cũ, gây ra hiệu suất năng lượng thấp và ô nhiễm môi trường.</a:t>
          </a:r>
          <a:endParaRPr lang="en-US"/>
        </a:p>
      </dgm:t>
    </dgm:pt>
    <dgm:pt modelId="{F4A99570-4924-48EA-B2F1-21CA954FEF64}" type="parTrans" cxnId="{BB0C5D73-47F4-472F-9D48-71F3BC0B1AB5}">
      <dgm:prSet/>
      <dgm:spPr/>
      <dgm:t>
        <a:bodyPr/>
        <a:lstStyle/>
        <a:p>
          <a:endParaRPr lang="en-US"/>
        </a:p>
      </dgm:t>
    </dgm:pt>
    <dgm:pt modelId="{01D4CD3C-00D2-4B50-8FAB-179B53A8DFDE}" type="sibTrans" cxnId="{BB0C5D73-47F4-472F-9D48-71F3BC0B1AB5}">
      <dgm:prSet/>
      <dgm:spPr/>
      <dgm:t>
        <a:bodyPr/>
        <a:lstStyle/>
        <a:p>
          <a:endParaRPr lang="en-US"/>
        </a:p>
      </dgm:t>
    </dgm:pt>
    <dgm:pt modelId="{E293DF23-330C-4CEF-B40A-0E4BD5C82A79}">
      <dgm:prSet/>
      <dgm:spPr/>
      <dgm:t>
        <a:bodyPr/>
        <a:lstStyle/>
        <a:p>
          <a:r>
            <a:rPr lang="en-US" b="1" i="0"/>
            <a:t>Thách thức về chi phí: </a:t>
          </a:r>
          <a:r>
            <a:rPr lang="en-US" b="0" i="0"/>
            <a:t>Chi phí đầu tư ban đầu cho các công nghệ tiết kiệm năng lượng cao, khiến nhiều doanh nghiệp ngần ngại thay đổi.</a:t>
          </a:r>
          <a:endParaRPr lang="en-US"/>
        </a:p>
      </dgm:t>
    </dgm:pt>
    <dgm:pt modelId="{0963277B-067A-4612-92F2-CC91CAC26B50}" type="parTrans" cxnId="{BF2C1C43-D554-46A4-8C96-52F58C7ABABA}">
      <dgm:prSet/>
      <dgm:spPr/>
      <dgm:t>
        <a:bodyPr/>
        <a:lstStyle/>
        <a:p>
          <a:endParaRPr lang="en-US"/>
        </a:p>
      </dgm:t>
    </dgm:pt>
    <dgm:pt modelId="{345831D1-0CDB-4111-A5D2-16B31519C02A}" type="sibTrans" cxnId="{BF2C1C43-D554-46A4-8C96-52F58C7ABABA}">
      <dgm:prSet/>
      <dgm:spPr/>
      <dgm:t>
        <a:bodyPr/>
        <a:lstStyle/>
        <a:p>
          <a:endParaRPr lang="en-US"/>
        </a:p>
      </dgm:t>
    </dgm:pt>
    <dgm:pt modelId="{762D263F-0E92-4497-8423-7DED01AA5EAC}">
      <dgm:prSet/>
      <dgm:spPr/>
      <dgm:t>
        <a:bodyPr/>
        <a:lstStyle/>
        <a:p>
          <a:r>
            <a:rPr lang="en-US" b="1" i="0"/>
            <a:t>Thiếu chính sách hỗ trợ đủ mạnh: </a:t>
          </a:r>
          <a:r>
            <a:rPr lang="en-US" b="0" i="0"/>
            <a:t>Mặc dù có các chính sách khuyến khích, nhưng vẫn chưa đủ hiệu quả để thúc đẩy doanh nghiệp áp dụng các giải pháp tiết kiệm năng lượng rộng rãi.</a:t>
          </a:r>
          <a:endParaRPr lang="en-US"/>
        </a:p>
      </dgm:t>
    </dgm:pt>
    <dgm:pt modelId="{34CE0E6B-ED37-48CE-A7D6-41844410A4C3}" type="parTrans" cxnId="{5F11B9D0-85FD-4ECC-9184-C67EC81D23BA}">
      <dgm:prSet/>
      <dgm:spPr/>
      <dgm:t>
        <a:bodyPr/>
        <a:lstStyle/>
        <a:p>
          <a:endParaRPr lang="en-US"/>
        </a:p>
      </dgm:t>
    </dgm:pt>
    <dgm:pt modelId="{373E2388-0689-4738-A1BE-640C41ECE052}" type="sibTrans" cxnId="{5F11B9D0-85FD-4ECC-9184-C67EC81D23BA}">
      <dgm:prSet/>
      <dgm:spPr/>
      <dgm:t>
        <a:bodyPr/>
        <a:lstStyle/>
        <a:p>
          <a:endParaRPr lang="en-US"/>
        </a:p>
      </dgm:t>
    </dgm:pt>
    <dgm:pt modelId="{76894F4F-89F0-4C48-BF2B-C6839DD8F9F9}" type="pres">
      <dgm:prSet presAssocID="{969D9F10-0558-4484-B4B1-FF70FDD27C53}" presName="hierChild1" presStyleCnt="0">
        <dgm:presLayoutVars>
          <dgm:chPref val="1"/>
          <dgm:dir/>
          <dgm:animOne val="branch"/>
          <dgm:animLvl val="lvl"/>
          <dgm:resizeHandles/>
        </dgm:presLayoutVars>
      </dgm:prSet>
      <dgm:spPr/>
    </dgm:pt>
    <dgm:pt modelId="{6C2C787C-FA3B-4DCD-BB1B-CE9A68171434}" type="pres">
      <dgm:prSet presAssocID="{5C1F53D0-ABAD-42FB-9AAC-8F4FA1C63833}" presName="hierRoot1" presStyleCnt="0"/>
      <dgm:spPr/>
    </dgm:pt>
    <dgm:pt modelId="{422C1C8E-7252-43AC-837D-6BC786733869}" type="pres">
      <dgm:prSet presAssocID="{5C1F53D0-ABAD-42FB-9AAC-8F4FA1C63833}" presName="composite" presStyleCnt="0"/>
      <dgm:spPr/>
    </dgm:pt>
    <dgm:pt modelId="{8E79E575-94F1-4D2C-886A-6A6328043FC1}" type="pres">
      <dgm:prSet presAssocID="{5C1F53D0-ABAD-42FB-9AAC-8F4FA1C63833}" presName="background" presStyleLbl="node0" presStyleIdx="0" presStyleCnt="3"/>
      <dgm:spPr/>
    </dgm:pt>
    <dgm:pt modelId="{4A0E47BB-36C0-4511-B7E5-DD1D68E83D16}" type="pres">
      <dgm:prSet presAssocID="{5C1F53D0-ABAD-42FB-9AAC-8F4FA1C63833}" presName="text" presStyleLbl="fgAcc0" presStyleIdx="0" presStyleCnt="3">
        <dgm:presLayoutVars>
          <dgm:chPref val="3"/>
        </dgm:presLayoutVars>
      </dgm:prSet>
      <dgm:spPr/>
    </dgm:pt>
    <dgm:pt modelId="{0A4E6E51-9FB4-40C8-9DDC-64626452C6B3}" type="pres">
      <dgm:prSet presAssocID="{5C1F53D0-ABAD-42FB-9AAC-8F4FA1C63833}" presName="hierChild2" presStyleCnt="0"/>
      <dgm:spPr/>
    </dgm:pt>
    <dgm:pt modelId="{3ADF30B7-B540-459C-A580-65267A21033F}" type="pres">
      <dgm:prSet presAssocID="{E293DF23-330C-4CEF-B40A-0E4BD5C82A79}" presName="hierRoot1" presStyleCnt="0"/>
      <dgm:spPr/>
    </dgm:pt>
    <dgm:pt modelId="{14F5FF1A-C948-425D-81BC-65E6019B88BC}" type="pres">
      <dgm:prSet presAssocID="{E293DF23-330C-4CEF-B40A-0E4BD5C82A79}" presName="composite" presStyleCnt="0"/>
      <dgm:spPr/>
    </dgm:pt>
    <dgm:pt modelId="{7BA76D45-54EC-488B-BEE6-423650C3129C}" type="pres">
      <dgm:prSet presAssocID="{E293DF23-330C-4CEF-B40A-0E4BD5C82A79}" presName="background" presStyleLbl="node0" presStyleIdx="1" presStyleCnt="3"/>
      <dgm:spPr/>
    </dgm:pt>
    <dgm:pt modelId="{0708FAFA-8AB2-487A-ACCC-6FA6E2F795C4}" type="pres">
      <dgm:prSet presAssocID="{E293DF23-330C-4CEF-B40A-0E4BD5C82A79}" presName="text" presStyleLbl="fgAcc0" presStyleIdx="1" presStyleCnt="3">
        <dgm:presLayoutVars>
          <dgm:chPref val="3"/>
        </dgm:presLayoutVars>
      </dgm:prSet>
      <dgm:spPr/>
    </dgm:pt>
    <dgm:pt modelId="{4B9EE8AD-1849-4090-A1EF-92B910907BB5}" type="pres">
      <dgm:prSet presAssocID="{E293DF23-330C-4CEF-B40A-0E4BD5C82A79}" presName="hierChild2" presStyleCnt="0"/>
      <dgm:spPr/>
    </dgm:pt>
    <dgm:pt modelId="{A22B3CE4-C3AB-4815-90FC-8BC58186B58F}" type="pres">
      <dgm:prSet presAssocID="{762D263F-0E92-4497-8423-7DED01AA5EAC}" presName="hierRoot1" presStyleCnt="0"/>
      <dgm:spPr/>
    </dgm:pt>
    <dgm:pt modelId="{C567E381-E091-4D73-AB17-6B74678D772C}" type="pres">
      <dgm:prSet presAssocID="{762D263F-0E92-4497-8423-7DED01AA5EAC}" presName="composite" presStyleCnt="0"/>
      <dgm:spPr/>
    </dgm:pt>
    <dgm:pt modelId="{357CA7E1-DE6E-48D2-B88E-2DE56755331B}" type="pres">
      <dgm:prSet presAssocID="{762D263F-0E92-4497-8423-7DED01AA5EAC}" presName="background" presStyleLbl="node0" presStyleIdx="2" presStyleCnt="3"/>
      <dgm:spPr/>
    </dgm:pt>
    <dgm:pt modelId="{EBDCB0E1-2CF6-4466-BBC2-F169E9D01D0C}" type="pres">
      <dgm:prSet presAssocID="{762D263F-0E92-4497-8423-7DED01AA5EAC}" presName="text" presStyleLbl="fgAcc0" presStyleIdx="2" presStyleCnt="3">
        <dgm:presLayoutVars>
          <dgm:chPref val="3"/>
        </dgm:presLayoutVars>
      </dgm:prSet>
      <dgm:spPr/>
    </dgm:pt>
    <dgm:pt modelId="{D4878CCA-ABD9-4586-83A2-F37F653F9310}" type="pres">
      <dgm:prSet presAssocID="{762D263F-0E92-4497-8423-7DED01AA5EAC}" presName="hierChild2" presStyleCnt="0"/>
      <dgm:spPr/>
    </dgm:pt>
  </dgm:ptLst>
  <dgm:cxnLst>
    <dgm:cxn modelId="{B860852D-D2F8-43CA-8144-A1C7BBE80728}" type="presOf" srcId="{E293DF23-330C-4CEF-B40A-0E4BD5C82A79}" destId="{0708FAFA-8AB2-487A-ACCC-6FA6E2F795C4}" srcOrd="0" destOrd="0" presId="urn:microsoft.com/office/officeart/2005/8/layout/hierarchy1"/>
    <dgm:cxn modelId="{90A7095B-73CA-4922-B6E6-53E44153E10E}" type="presOf" srcId="{969D9F10-0558-4484-B4B1-FF70FDD27C53}" destId="{76894F4F-89F0-4C48-BF2B-C6839DD8F9F9}" srcOrd="0" destOrd="0" presId="urn:microsoft.com/office/officeart/2005/8/layout/hierarchy1"/>
    <dgm:cxn modelId="{BF2C1C43-D554-46A4-8C96-52F58C7ABABA}" srcId="{969D9F10-0558-4484-B4B1-FF70FDD27C53}" destId="{E293DF23-330C-4CEF-B40A-0E4BD5C82A79}" srcOrd="1" destOrd="0" parTransId="{0963277B-067A-4612-92F2-CC91CAC26B50}" sibTransId="{345831D1-0CDB-4111-A5D2-16B31519C02A}"/>
    <dgm:cxn modelId="{EE237072-0B57-457E-93C1-A9D78CA6D01E}" type="presOf" srcId="{762D263F-0E92-4497-8423-7DED01AA5EAC}" destId="{EBDCB0E1-2CF6-4466-BBC2-F169E9D01D0C}" srcOrd="0" destOrd="0" presId="urn:microsoft.com/office/officeart/2005/8/layout/hierarchy1"/>
    <dgm:cxn modelId="{BB0C5D73-47F4-472F-9D48-71F3BC0B1AB5}" srcId="{969D9F10-0558-4484-B4B1-FF70FDD27C53}" destId="{5C1F53D0-ABAD-42FB-9AAC-8F4FA1C63833}" srcOrd="0" destOrd="0" parTransId="{F4A99570-4924-48EA-B2F1-21CA954FEF64}" sibTransId="{01D4CD3C-00D2-4B50-8FAB-179B53A8DFDE}"/>
    <dgm:cxn modelId="{A64CACC7-D9BB-49BC-AAA0-059E68E6674C}" type="presOf" srcId="{5C1F53D0-ABAD-42FB-9AAC-8F4FA1C63833}" destId="{4A0E47BB-36C0-4511-B7E5-DD1D68E83D16}" srcOrd="0" destOrd="0" presId="urn:microsoft.com/office/officeart/2005/8/layout/hierarchy1"/>
    <dgm:cxn modelId="{5F11B9D0-85FD-4ECC-9184-C67EC81D23BA}" srcId="{969D9F10-0558-4484-B4B1-FF70FDD27C53}" destId="{762D263F-0E92-4497-8423-7DED01AA5EAC}" srcOrd="2" destOrd="0" parTransId="{34CE0E6B-ED37-48CE-A7D6-41844410A4C3}" sibTransId="{373E2388-0689-4738-A1BE-640C41ECE052}"/>
    <dgm:cxn modelId="{BC729E53-75D2-4E07-AF95-23FD076E421C}" type="presParOf" srcId="{76894F4F-89F0-4C48-BF2B-C6839DD8F9F9}" destId="{6C2C787C-FA3B-4DCD-BB1B-CE9A68171434}" srcOrd="0" destOrd="0" presId="urn:microsoft.com/office/officeart/2005/8/layout/hierarchy1"/>
    <dgm:cxn modelId="{426921D2-8E0C-4190-A79A-9FA1AA8E17F2}" type="presParOf" srcId="{6C2C787C-FA3B-4DCD-BB1B-CE9A68171434}" destId="{422C1C8E-7252-43AC-837D-6BC786733869}" srcOrd="0" destOrd="0" presId="urn:microsoft.com/office/officeart/2005/8/layout/hierarchy1"/>
    <dgm:cxn modelId="{38B4306C-081B-4FB9-8A32-55024C9D19C7}" type="presParOf" srcId="{422C1C8E-7252-43AC-837D-6BC786733869}" destId="{8E79E575-94F1-4D2C-886A-6A6328043FC1}" srcOrd="0" destOrd="0" presId="urn:microsoft.com/office/officeart/2005/8/layout/hierarchy1"/>
    <dgm:cxn modelId="{443F6BF8-3840-489D-8A11-9006FD22D477}" type="presParOf" srcId="{422C1C8E-7252-43AC-837D-6BC786733869}" destId="{4A0E47BB-36C0-4511-B7E5-DD1D68E83D16}" srcOrd="1" destOrd="0" presId="urn:microsoft.com/office/officeart/2005/8/layout/hierarchy1"/>
    <dgm:cxn modelId="{762FCE46-040C-48C8-B5B1-2D562CB1E362}" type="presParOf" srcId="{6C2C787C-FA3B-4DCD-BB1B-CE9A68171434}" destId="{0A4E6E51-9FB4-40C8-9DDC-64626452C6B3}" srcOrd="1" destOrd="0" presId="urn:microsoft.com/office/officeart/2005/8/layout/hierarchy1"/>
    <dgm:cxn modelId="{01D96E8A-1737-4EDF-8AC4-A138305FCE02}" type="presParOf" srcId="{76894F4F-89F0-4C48-BF2B-C6839DD8F9F9}" destId="{3ADF30B7-B540-459C-A580-65267A21033F}" srcOrd="1" destOrd="0" presId="urn:microsoft.com/office/officeart/2005/8/layout/hierarchy1"/>
    <dgm:cxn modelId="{DCED245C-3822-43F1-A5E5-B12C8DF48FB7}" type="presParOf" srcId="{3ADF30B7-B540-459C-A580-65267A21033F}" destId="{14F5FF1A-C948-425D-81BC-65E6019B88BC}" srcOrd="0" destOrd="0" presId="urn:microsoft.com/office/officeart/2005/8/layout/hierarchy1"/>
    <dgm:cxn modelId="{56E22DF3-9830-4E3F-B01D-F8E0B59F70B5}" type="presParOf" srcId="{14F5FF1A-C948-425D-81BC-65E6019B88BC}" destId="{7BA76D45-54EC-488B-BEE6-423650C3129C}" srcOrd="0" destOrd="0" presId="urn:microsoft.com/office/officeart/2005/8/layout/hierarchy1"/>
    <dgm:cxn modelId="{60EDF1E6-F8E7-4BE6-941E-E38FE4B6067A}" type="presParOf" srcId="{14F5FF1A-C948-425D-81BC-65E6019B88BC}" destId="{0708FAFA-8AB2-487A-ACCC-6FA6E2F795C4}" srcOrd="1" destOrd="0" presId="urn:microsoft.com/office/officeart/2005/8/layout/hierarchy1"/>
    <dgm:cxn modelId="{C90ADE59-FD6F-4775-B7F0-466A74E292F9}" type="presParOf" srcId="{3ADF30B7-B540-459C-A580-65267A21033F}" destId="{4B9EE8AD-1849-4090-A1EF-92B910907BB5}" srcOrd="1" destOrd="0" presId="urn:microsoft.com/office/officeart/2005/8/layout/hierarchy1"/>
    <dgm:cxn modelId="{E2D2B3E3-2448-4384-BB90-5A9F9DA02A63}" type="presParOf" srcId="{76894F4F-89F0-4C48-BF2B-C6839DD8F9F9}" destId="{A22B3CE4-C3AB-4815-90FC-8BC58186B58F}" srcOrd="2" destOrd="0" presId="urn:microsoft.com/office/officeart/2005/8/layout/hierarchy1"/>
    <dgm:cxn modelId="{C4BAF32D-2694-4622-BCB9-76BB97F8F43C}" type="presParOf" srcId="{A22B3CE4-C3AB-4815-90FC-8BC58186B58F}" destId="{C567E381-E091-4D73-AB17-6B74678D772C}" srcOrd="0" destOrd="0" presId="urn:microsoft.com/office/officeart/2005/8/layout/hierarchy1"/>
    <dgm:cxn modelId="{10AC20F0-2859-40AD-910F-D8EEB588F876}" type="presParOf" srcId="{C567E381-E091-4D73-AB17-6B74678D772C}" destId="{357CA7E1-DE6E-48D2-B88E-2DE56755331B}" srcOrd="0" destOrd="0" presId="urn:microsoft.com/office/officeart/2005/8/layout/hierarchy1"/>
    <dgm:cxn modelId="{1C7A1660-191F-4086-A748-BA9A5FEFC82E}" type="presParOf" srcId="{C567E381-E091-4D73-AB17-6B74678D772C}" destId="{EBDCB0E1-2CF6-4466-BBC2-F169E9D01D0C}" srcOrd="1" destOrd="0" presId="urn:microsoft.com/office/officeart/2005/8/layout/hierarchy1"/>
    <dgm:cxn modelId="{2880DCF6-FDE2-41F9-8D13-C5C9E9DC15F9}" type="presParOf" srcId="{A22B3CE4-C3AB-4815-90FC-8BC58186B58F}" destId="{D4878CCA-ABD9-4586-83A2-F37F653F9310}"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77ACE9-63E6-4C43-AF53-459E787CA556}">
      <dsp:nvSpPr>
        <dsp:cNvPr id="0" name=""/>
        <dsp:cNvSpPr/>
      </dsp:nvSpPr>
      <dsp:spPr>
        <a:xfrm>
          <a:off x="2460920" y="1892269"/>
          <a:ext cx="872833" cy="415389"/>
        </a:xfrm>
        <a:custGeom>
          <a:avLst/>
          <a:gdLst/>
          <a:ahLst/>
          <a:cxnLst/>
          <a:rect l="0" t="0" r="0" b="0"/>
          <a:pathLst>
            <a:path>
              <a:moveTo>
                <a:pt x="0" y="0"/>
              </a:moveTo>
              <a:lnTo>
                <a:pt x="0" y="283075"/>
              </a:lnTo>
              <a:lnTo>
                <a:pt x="872833" y="283075"/>
              </a:lnTo>
              <a:lnTo>
                <a:pt x="872833" y="41538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894E97-C8D6-47C6-922D-70C43F38C05E}">
      <dsp:nvSpPr>
        <dsp:cNvPr id="0" name=""/>
        <dsp:cNvSpPr/>
      </dsp:nvSpPr>
      <dsp:spPr>
        <a:xfrm>
          <a:off x="1588086" y="1892269"/>
          <a:ext cx="872833" cy="415389"/>
        </a:xfrm>
        <a:custGeom>
          <a:avLst/>
          <a:gdLst/>
          <a:ahLst/>
          <a:cxnLst/>
          <a:rect l="0" t="0" r="0" b="0"/>
          <a:pathLst>
            <a:path>
              <a:moveTo>
                <a:pt x="872833" y="0"/>
              </a:moveTo>
              <a:lnTo>
                <a:pt x="872833" y="283075"/>
              </a:lnTo>
              <a:lnTo>
                <a:pt x="0" y="283075"/>
              </a:lnTo>
              <a:lnTo>
                <a:pt x="0" y="41538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6C582B-97ED-4EEF-918B-9551AD621A56}">
      <dsp:nvSpPr>
        <dsp:cNvPr id="0" name=""/>
        <dsp:cNvSpPr/>
      </dsp:nvSpPr>
      <dsp:spPr>
        <a:xfrm>
          <a:off x="1116" y="985316"/>
          <a:ext cx="1428273" cy="906953"/>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1DEF743F-9A35-43B8-858C-8962C9616B46}">
      <dsp:nvSpPr>
        <dsp:cNvPr id="0" name=""/>
        <dsp:cNvSpPr/>
      </dsp:nvSpPr>
      <dsp:spPr>
        <a:xfrm>
          <a:off x="159813" y="1136078"/>
          <a:ext cx="1428273" cy="90695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1" i="0" kern="1200" dirty="0" err="1"/>
            <a:t>Tỷ</a:t>
          </a:r>
          <a:r>
            <a:rPr lang="en-US" sz="900" b="1" i="0" kern="1200" dirty="0"/>
            <a:t> trọng tiêu thụ năng lượng</a:t>
          </a:r>
          <a:r>
            <a:rPr lang="en-US" sz="900" b="0" i="0" kern="1200" dirty="0"/>
            <a:t>: Ngành công nghiệp chiếm khoảng 52.4% tổng tiêu thụ năng lượng cả nước.</a:t>
          </a:r>
          <a:endParaRPr lang="en-US" sz="900" kern="1200" dirty="0"/>
        </a:p>
      </dsp:txBody>
      <dsp:txXfrm>
        <a:off x="186377" y="1162642"/>
        <a:ext cx="1375145" cy="853825"/>
      </dsp:txXfrm>
    </dsp:sp>
    <dsp:sp modelId="{C7DE603B-8D82-4CF4-81D4-C0A46E9E8B69}">
      <dsp:nvSpPr>
        <dsp:cNvPr id="0" name=""/>
        <dsp:cNvSpPr/>
      </dsp:nvSpPr>
      <dsp:spPr>
        <a:xfrm>
          <a:off x="1746783" y="985316"/>
          <a:ext cx="1428273" cy="906953"/>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5CCD4031-30D7-4F5D-95C2-A5211598049F}">
      <dsp:nvSpPr>
        <dsp:cNvPr id="0" name=""/>
        <dsp:cNvSpPr/>
      </dsp:nvSpPr>
      <dsp:spPr>
        <a:xfrm>
          <a:off x="1905480" y="1136078"/>
          <a:ext cx="1428273" cy="90695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1" i="0" kern="1200"/>
            <a:t>Các ngành công nghiệp tiêu thụ nhiều năng lượng:</a:t>
          </a:r>
          <a:endParaRPr lang="en-US" sz="900" kern="1200"/>
        </a:p>
      </dsp:txBody>
      <dsp:txXfrm>
        <a:off x="1932044" y="1162642"/>
        <a:ext cx="1375145" cy="853825"/>
      </dsp:txXfrm>
    </dsp:sp>
    <dsp:sp modelId="{10D3BD53-D815-439F-8FEB-110DA49C90E4}">
      <dsp:nvSpPr>
        <dsp:cNvPr id="0" name=""/>
        <dsp:cNvSpPr/>
      </dsp:nvSpPr>
      <dsp:spPr>
        <a:xfrm>
          <a:off x="873950" y="2307659"/>
          <a:ext cx="1428273" cy="906953"/>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3BA7CEF5-F08E-4C78-B34D-8BED7DAE1182}">
      <dsp:nvSpPr>
        <dsp:cNvPr id="0" name=""/>
        <dsp:cNvSpPr/>
      </dsp:nvSpPr>
      <dsp:spPr>
        <a:xfrm>
          <a:off x="1032647" y="2458421"/>
          <a:ext cx="1428273" cy="90695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0" i="0" kern="1200" dirty="0"/>
            <a:t>Ngành sản xuất thép, xi măng, dệt may, chế biến gỗ, hóa chất.</a:t>
          </a:r>
          <a:endParaRPr lang="en-US" sz="900" kern="1200" dirty="0"/>
        </a:p>
      </dsp:txBody>
      <dsp:txXfrm>
        <a:off x="1059211" y="2484985"/>
        <a:ext cx="1375145" cy="853825"/>
      </dsp:txXfrm>
    </dsp:sp>
    <dsp:sp modelId="{DDDBFC19-101F-4B71-B1F5-EDBF5CCBC8CA}">
      <dsp:nvSpPr>
        <dsp:cNvPr id="0" name=""/>
        <dsp:cNvSpPr/>
      </dsp:nvSpPr>
      <dsp:spPr>
        <a:xfrm>
          <a:off x="2619617" y="2307659"/>
          <a:ext cx="1428273" cy="906953"/>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06670FC8-2DA7-4E92-940E-1FEF175F863B}">
      <dsp:nvSpPr>
        <dsp:cNvPr id="0" name=""/>
        <dsp:cNvSpPr/>
      </dsp:nvSpPr>
      <dsp:spPr>
        <a:xfrm>
          <a:off x="2778314" y="2458421"/>
          <a:ext cx="1428273" cy="90695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0" i="0" kern="1200" dirty="0"/>
            <a:t>Các ngành này tiêu thụ khoảng 70% năng lượng của toàn ngành công nghiệp.</a:t>
          </a:r>
          <a:endParaRPr lang="en-US" sz="900" kern="1200" dirty="0"/>
        </a:p>
      </dsp:txBody>
      <dsp:txXfrm>
        <a:off x="2804878" y="2484985"/>
        <a:ext cx="1375145" cy="853825"/>
      </dsp:txXfrm>
    </dsp:sp>
    <dsp:sp modelId="{FC3C76D9-27CE-4824-8ECC-39F14AC0938F}">
      <dsp:nvSpPr>
        <dsp:cNvPr id="0" name=""/>
        <dsp:cNvSpPr/>
      </dsp:nvSpPr>
      <dsp:spPr>
        <a:xfrm>
          <a:off x="3492450" y="985316"/>
          <a:ext cx="1547919" cy="848191"/>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83FD5C21-806F-400E-AFB4-C37889819505}">
      <dsp:nvSpPr>
        <dsp:cNvPr id="0" name=""/>
        <dsp:cNvSpPr/>
      </dsp:nvSpPr>
      <dsp:spPr>
        <a:xfrm>
          <a:off x="3651147" y="1136078"/>
          <a:ext cx="1547919" cy="84819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1" i="0" kern="1200" dirty="0"/>
            <a:t>Hiệu quả sử dụng năng lượng: </a:t>
          </a:r>
          <a:r>
            <a:rPr lang="en-US" sz="900" b="0" i="0" kern="1200" dirty="0"/>
            <a:t>Hiệu suất tiêu thụ năng lượng vẫn chưa cao, có sự lãng phí đáng kể do công nghệ lạc hậu và quản lý kém hiệu quả. </a:t>
          </a:r>
          <a:endParaRPr lang="en-US" sz="900" kern="1200" dirty="0"/>
        </a:p>
      </dsp:txBody>
      <dsp:txXfrm>
        <a:off x="3675990" y="1160921"/>
        <a:ext cx="1498233" cy="7985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97B979-478E-467D-A359-C195FCF64C13}">
      <dsp:nvSpPr>
        <dsp:cNvPr id="0" name=""/>
        <dsp:cNvSpPr/>
      </dsp:nvSpPr>
      <dsp:spPr>
        <a:xfrm>
          <a:off x="0" y="737616"/>
          <a:ext cx="1684734" cy="2358628"/>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1348" tIns="330200" rIns="131348" bIns="330200" numCol="1" spcCol="1270" anchor="t" anchorCtr="0">
          <a:noAutofit/>
        </a:bodyPr>
        <a:lstStyle/>
        <a:p>
          <a:pPr marL="0" lvl="0" indent="0" algn="l" defTabSz="488950">
            <a:lnSpc>
              <a:spcPct val="90000"/>
            </a:lnSpc>
            <a:spcBef>
              <a:spcPct val="0"/>
            </a:spcBef>
            <a:spcAft>
              <a:spcPct val="35000"/>
            </a:spcAft>
            <a:buNone/>
          </a:pPr>
          <a:r>
            <a:rPr lang="en-US" sz="1100" b="1" kern="1200" dirty="0"/>
            <a:t>Công nghệ lạc hậu</a:t>
          </a:r>
          <a:r>
            <a:rPr lang="en-US" sz="1100" kern="1200" dirty="0"/>
            <a:t>: Nhiều doanh nghiệp vẫn sử dụng công nghệ cũ, tiêu thụ năng lượng cao và gây ô nhiễm môi trường.</a:t>
          </a:r>
        </a:p>
      </dsp:txBody>
      <dsp:txXfrm>
        <a:off x="0" y="1633895"/>
        <a:ext cx="1684734" cy="1415176"/>
      </dsp:txXfrm>
    </dsp:sp>
    <dsp:sp modelId="{6E707BB7-0676-4406-87C9-8A12742A2A6F}">
      <dsp:nvSpPr>
        <dsp:cNvPr id="0" name=""/>
        <dsp:cNvSpPr/>
      </dsp:nvSpPr>
      <dsp:spPr>
        <a:xfrm>
          <a:off x="488572" y="973479"/>
          <a:ext cx="707588" cy="707588"/>
        </a:xfrm>
        <a:prstGeom prst="ellips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166" tIns="12700" rIns="55166" bIns="12700" numCol="1" spcCol="1270" anchor="ctr" anchorCtr="0">
          <a:noAutofit/>
        </a:bodyPr>
        <a:lstStyle/>
        <a:p>
          <a:pPr marL="0" lvl="0" indent="0" algn="ctr" defTabSz="1600200">
            <a:lnSpc>
              <a:spcPct val="90000"/>
            </a:lnSpc>
            <a:spcBef>
              <a:spcPct val="0"/>
            </a:spcBef>
            <a:spcAft>
              <a:spcPct val="35000"/>
            </a:spcAft>
            <a:buNone/>
          </a:pPr>
          <a:r>
            <a:rPr lang="en-US" sz="3600" kern="1200"/>
            <a:t>1</a:t>
          </a:r>
        </a:p>
      </dsp:txBody>
      <dsp:txXfrm>
        <a:off x="592196" y="1077103"/>
        <a:ext cx="500340" cy="500340"/>
      </dsp:txXfrm>
    </dsp:sp>
    <dsp:sp modelId="{B1A36CB4-4F9A-4957-862B-4C55D5C9C819}">
      <dsp:nvSpPr>
        <dsp:cNvPr id="0" name=""/>
        <dsp:cNvSpPr/>
      </dsp:nvSpPr>
      <dsp:spPr>
        <a:xfrm>
          <a:off x="0" y="3096173"/>
          <a:ext cx="1684734" cy="72"/>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B029BF-4B9B-4775-A678-2BF12A146FEC}">
      <dsp:nvSpPr>
        <dsp:cNvPr id="0" name=""/>
        <dsp:cNvSpPr/>
      </dsp:nvSpPr>
      <dsp:spPr>
        <a:xfrm>
          <a:off x="1853207" y="737616"/>
          <a:ext cx="1684734" cy="2358628"/>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1348" tIns="330200" rIns="131348" bIns="330200" numCol="1" spcCol="1270" anchor="t" anchorCtr="0">
          <a:noAutofit/>
        </a:bodyPr>
        <a:lstStyle/>
        <a:p>
          <a:pPr marL="0" lvl="0" indent="0" algn="l" defTabSz="488950">
            <a:lnSpc>
              <a:spcPct val="90000"/>
            </a:lnSpc>
            <a:spcBef>
              <a:spcPct val="0"/>
            </a:spcBef>
            <a:spcAft>
              <a:spcPct val="35000"/>
            </a:spcAft>
            <a:buNone/>
          </a:pPr>
          <a:r>
            <a:rPr lang="en-US" sz="1100" b="1" kern="1200" dirty="0"/>
            <a:t>Thiếu đầu tư vào đổi mới</a:t>
          </a:r>
          <a:r>
            <a:rPr lang="en-US" sz="1100" kern="1200" dirty="0"/>
            <a:t>: Thiếu nguồn vốn và động lực đầu tư vào các thiết bị, công nghệ tiết kiệm năng lượng.</a:t>
          </a:r>
        </a:p>
      </dsp:txBody>
      <dsp:txXfrm>
        <a:off x="1853207" y="1633895"/>
        <a:ext cx="1684734" cy="1415176"/>
      </dsp:txXfrm>
    </dsp:sp>
    <dsp:sp modelId="{0ECD19EC-0ED4-4D6D-8FDF-629158AA302B}">
      <dsp:nvSpPr>
        <dsp:cNvPr id="0" name=""/>
        <dsp:cNvSpPr/>
      </dsp:nvSpPr>
      <dsp:spPr>
        <a:xfrm>
          <a:off x="2341780" y="973479"/>
          <a:ext cx="707588" cy="707588"/>
        </a:xfrm>
        <a:prstGeom prst="ellipse">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166" tIns="12700" rIns="55166" bIns="12700" numCol="1" spcCol="1270" anchor="ctr" anchorCtr="0">
          <a:noAutofit/>
        </a:bodyPr>
        <a:lstStyle/>
        <a:p>
          <a:pPr marL="0" lvl="0" indent="0" algn="ctr" defTabSz="1600200">
            <a:lnSpc>
              <a:spcPct val="90000"/>
            </a:lnSpc>
            <a:spcBef>
              <a:spcPct val="0"/>
            </a:spcBef>
            <a:spcAft>
              <a:spcPct val="35000"/>
            </a:spcAft>
            <a:buNone/>
          </a:pPr>
          <a:r>
            <a:rPr lang="en-US" sz="3600" kern="1200"/>
            <a:t>2</a:t>
          </a:r>
        </a:p>
      </dsp:txBody>
      <dsp:txXfrm>
        <a:off x="2445404" y="1077103"/>
        <a:ext cx="500340" cy="500340"/>
      </dsp:txXfrm>
    </dsp:sp>
    <dsp:sp modelId="{46C0717F-87A4-4A21-A1AB-E9E350D9F053}">
      <dsp:nvSpPr>
        <dsp:cNvPr id="0" name=""/>
        <dsp:cNvSpPr/>
      </dsp:nvSpPr>
      <dsp:spPr>
        <a:xfrm>
          <a:off x="1853207" y="3096173"/>
          <a:ext cx="1684734" cy="72"/>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2ED138-FF8D-4FE1-9B65-480B4F88F5C6}">
      <dsp:nvSpPr>
        <dsp:cNvPr id="0" name=""/>
        <dsp:cNvSpPr/>
      </dsp:nvSpPr>
      <dsp:spPr>
        <a:xfrm>
          <a:off x="3706415" y="737616"/>
          <a:ext cx="1684734" cy="2358628"/>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1348" tIns="330200" rIns="131348" bIns="330200" numCol="1" spcCol="1270" anchor="t" anchorCtr="0">
          <a:noAutofit/>
        </a:bodyPr>
        <a:lstStyle/>
        <a:p>
          <a:pPr marL="0" lvl="0" indent="0" algn="l" defTabSz="488950">
            <a:lnSpc>
              <a:spcPct val="90000"/>
            </a:lnSpc>
            <a:spcBef>
              <a:spcPct val="0"/>
            </a:spcBef>
            <a:spcAft>
              <a:spcPct val="35000"/>
            </a:spcAft>
            <a:buNone/>
          </a:pPr>
          <a:r>
            <a:rPr lang="en-US" sz="1100" b="1" kern="1200" dirty="0"/>
            <a:t>Nhận thức thấp về tiết kiệm năng lượng:</a:t>
          </a:r>
          <a:r>
            <a:rPr lang="en-US" sz="1100" kern="1200" dirty="0"/>
            <a:t> Một số doanh nghiệp chưa chú trọng đến các giải pháp tiết kiệm năng lượng trong quy trình sản xuất. </a:t>
          </a:r>
        </a:p>
      </dsp:txBody>
      <dsp:txXfrm>
        <a:off x="3706415" y="1633895"/>
        <a:ext cx="1684734" cy="1415176"/>
      </dsp:txXfrm>
    </dsp:sp>
    <dsp:sp modelId="{48C90529-B323-4EFB-A848-28C00DC4CCE9}">
      <dsp:nvSpPr>
        <dsp:cNvPr id="0" name=""/>
        <dsp:cNvSpPr/>
      </dsp:nvSpPr>
      <dsp:spPr>
        <a:xfrm>
          <a:off x="4194988" y="973479"/>
          <a:ext cx="707588" cy="707588"/>
        </a:xfrm>
        <a:prstGeom prst="ellipse">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166" tIns="12700" rIns="55166" bIns="12700" numCol="1" spcCol="1270" anchor="ctr" anchorCtr="0">
          <a:noAutofit/>
        </a:bodyPr>
        <a:lstStyle/>
        <a:p>
          <a:pPr marL="0" lvl="0" indent="0" algn="ctr" defTabSz="1600200">
            <a:lnSpc>
              <a:spcPct val="90000"/>
            </a:lnSpc>
            <a:spcBef>
              <a:spcPct val="0"/>
            </a:spcBef>
            <a:spcAft>
              <a:spcPct val="35000"/>
            </a:spcAft>
            <a:buNone/>
          </a:pPr>
          <a:r>
            <a:rPr lang="en-US" sz="3600" kern="1200" dirty="0"/>
            <a:t>3</a:t>
          </a:r>
        </a:p>
      </dsp:txBody>
      <dsp:txXfrm>
        <a:off x="4298612" y="1077103"/>
        <a:ext cx="500340" cy="500340"/>
      </dsp:txXfrm>
    </dsp:sp>
    <dsp:sp modelId="{176DA0AC-4C74-4974-80B2-11F4D2A7C5C7}">
      <dsp:nvSpPr>
        <dsp:cNvPr id="0" name=""/>
        <dsp:cNvSpPr/>
      </dsp:nvSpPr>
      <dsp:spPr>
        <a:xfrm>
          <a:off x="3706415" y="3096173"/>
          <a:ext cx="1684734" cy="72"/>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79E575-94F1-4D2C-886A-6A6328043FC1}">
      <dsp:nvSpPr>
        <dsp:cNvPr id="0" name=""/>
        <dsp:cNvSpPr/>
      </dsp:nvSpPr>
      <dsp:spPr>
        <a:xfrm>
          <a:off x="0" y="1243685"/>
          <a:ext cx="3086099" cy="1959673"/>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4A0E47BB-36C0-4511-B7E5-DD1D68E83D16}">
      <dsp:nvSpPr>
        <dsp:cNvPr id="0" name=""/>
        <dsp:cNvSpPr/>
      </dsp:nvSpPr>
      <dsp:spPr>
        <a:xfrm>
          <a:off x="342900" y="1569440"/>
          <a:ext cx="3086099" cy="195967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0" kern="1200"/>
            <a:t>Thách thức về công nghệ: </a:t>
          </a:r>
          <a:r>
            <a:rPr lang="en-US" sz="1700" b="0" i="0" kern="1200"/>
            <a:t>Nhiều doanh nghiệp sử dụng công nghệ cũ, gây ra hiệu suất năng lượng thấp và ô nhiễm môi trường.</a:t>
          </a:r>
          <a:endParaRPr lang="en-US" sz="1700" kern="1200"/>
        </a:p>
      </dsp:txBody>
      <dsp:txXfrm>
        <a:off x="400297" y="1626837"/>
        <a:ext cx="2971305" cy="1844879"/>
      </dsp:txXfrm>
    </dsp:sp>
    <dsp:sp modelId="{7BA76D45-54EC-488B-BEE6-423650C3129C}">
      <dsp:nvSpPr>
        <dsp:cNvPr id="0" name=""/>
        <dsp:cNvSpPr/>
      </dsp:nvSpPr>
      <dsp:spPr>
        <a:xfrm>
          <a:off x="3771900" y="1243685"/>
          <a:ext cx="3086099" cy="1959673"/>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0708FAFA-8AB2-487A-ACCC-6FA6E2F795C4}">
      <dsp:nvSpPr>
        <dsp:cNvPr id="0" name=""/>
        <dsp:cNvSpPr/>
      </dsp:nvSpPr>
      <dsp:spPr>
        <a:xfrm>
          <a:off x="4114800" y="1569440"/>
          <a:ext cx="3086099" cy="195967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0" kern="1200"/>
            <a:t>Thách thức về chi phí: </a:t>
          </a:r>
          <a:r>
            <a:rPr lang="en-US" sz="1700" b="0" i="0" kern="1200"/>
            <a:t>Chi phí đầu tư ban đầu cho các công nghệ tiết kiệm năng lượng cao, khiến nhiều doanh nghiệp ngần ngại thay đổi.</a:t>
          </a:r>
          <a:endParaRPr lang="en-US" sz="1700" kern="1200"/>
        </a:p>
      </dsp:txBody>
      <dsp:txXfrm>
        <a:off x="4172197" y="1626837"/>
        <a:ext cx="2971305" cy="1844879"/>
      </dsp:txXfrm>
    </dsp:sp>
    <dsp:sp modelId="{357CA7E1-DE6E-48D2-B88E-2DE56755331B}">
      <dsp:nvSpPr>
        <dsp:cNvPr id="0" name=""/>
        <dsp:cNvSpPr/>
      </dsp:nvSpPr>
      <dsp:spPr>
        <a:xfrm>
          <a:off x="7543800" y="1243685"/>
          <a:ext cx="3086099" cy="1959673"/>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EBDCB0E1-2CF6-4466-BBC2-F169E9D01D0C}">
      <dsp:nvSpPr>
        <dsp:cNvPr id="0" name=""/>
        <dsp:cNvSpPr/>
      </dsp:nvSpPr>
      <dsp:spPr>
        <a:xfrm>
          <a:off x="7886700" y="1569440"/>
          <a:ext cx="3086099" cy="195967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0" kern="1200"/>
            <a:t>Thiếu chính sách hỗ trợ đủ mạnh: </a:t>
          </a:r>
          <a:r>
            <a:rPr lang="en-US" sz="1700" b="0" i="0" kern="1200"/>
            <a:t>Mặc dù có các chính sách khuyến khích, nhưng vẫn chưa đủ hiệu quả để thúc đẩy doanh nghiệp áp dụng các giải pháp tiết kiệm năng lượng rộng rãi.</a:t>
          </a:r>
          <a:endParaRPr lang="en-US" sz="1700" kern="1200"/>
        </a:p>
      </dsp:txBody>
      <dsp:txXfrm>
        <a:off x="7944097" y="1626837"/>
        <a:ext cx="2971305" cy="184487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13576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333835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0" name="Google Shape;44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02838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BÁO CÁO THỐNG KÊ NĂNG LƯỢNG NĂM 2023</a:t>
            </a:r>
            <a:endParaRPr lang="en-US" dirty="0"/>
          </a:p>
        </p:txBody>
      </p:sp>
    </p:spTree>
    <p:extLst>
      <p:ext uri="{BB962C8B-B14F-4D97-AF65-F5344CB8AC3E}">
        <p14:creationId xmlns:p14="http://schemas.microsoft.com/office/powerpoint/2010/main" val="32214848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414656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dirty="0">
                <a:latin typeface="+mj-lt"/>
              </a:rPr>
              <a:t>Nguồn</a:t>
            </a:r>
            <a:r>
              <a:rPr lang="en-VN" sz="1100" dirty="0">
                <a:latin typeface="+mj-lt"/>
              </a:rPr>
              <a:t>: https://www.energy-xprt.com/articles/tamijuddin-textile-mills-reduce-waste-and-increase-energy-efficiency-case-study-1146411?utm_source=chatgpt.com</a:t>
            </a:r>
          </a:p>
          <a:p>
            <a:endParaRPr lang="en-US" dirty="0"/>
          </a:p>
        </p:txBody>
      </p:sp>
    </p:spTree>
    <p:extLst>
      <p:ext uri="{BB962C8B-B14F-4D97-AF65-F5344CB8AC3E}">
        <p14:creationId xmlns:p14="http://schemas.microsoft.com/office/powerpoint/2010/main" val="138664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70059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3.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4.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slideLayout1.xml><?xml version="1.0" encoding="utf-8"?>
<p:sldLayout xmlns:p="http://schemas.openxmlformats.org/presentationml/2006/main" xmlns:a="http://schemas.openxmlformats.org/drawingml/2006/main" xmlns:r="http://schemas.openxmlformats.org/officeDocument/2006/relationships" matchingName="Title slide" userDrawn="1">
  <p:cSld name="TITLE">
    <p:spTree>
      <p:nvGrpSpPr>
        <p:cNvPr id="1" name="Shape 8"/>
        <p:cNvGrpSpPr/>
        <p:nvPr/>
      </p:nvGrpSpPr>
      <p:grpSpPr>
        <a:xfrm>
          <a:off x="0" y="0"/>
          <a:ext cx="0" cy="0"/>
          <a:chOff x="0" y="0"/>
          <a:chExt cx="0" cy="0"/>
        </a:xfrm>
      </p:grpSpPr>
      <p:pic>
        <p:nvPicPr>
          <p:cNvPr id="8" name="Picture 7">
            <a:extLst>
              <a:ext uri="{FF2B5EF4-FFF2-40B4-BE49-F238E27FC236}">
                <a16:creationId xmlns:a16="http://schemas.microsoft.com/office/drawing/2014/main" id="{3D824C50-434F-40B6-A114-FDDA6D3128BA}"/>
              </a:ext>
            </a:extLst>
          </p:cNvPr>
          <p:cNvPicPr>
            <a:picLocks noChangeAspect="1"/>
          </p:cNvPicPr>
          <p:nvPr userDrawn="1"/>
        </p:nvPicPr>
        <p:blipFill>
          <a:blip cstate="print" r:embed="rId2">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1" name="AutoShape 2">
            <a:extLst>
              <a:ext uri="{FF2B5EF4-FFF2-40B4-BE49-F238E27FC236}">
                <a16:creationId xmlns:a16="http://schemas.microsoft.com/office/drawing/2014/main" id="{14E31549-44E0-43A4-BFAE-CD849C045EC4}"/>
              </a:ext>
            </a:extLst>
          </p:cNvPr>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algn="ctr" w="25400">
                <a:solidFill>
                  <a:srgbClr val="000000"/>
                </a:solidFill>
                <a:miter lim="800000"/>
                <a:headEnd/>
                <a:tailEnd/>
              </a14:hiddenLine>
            </a:ext>
            <a:ext uri="{AF507438-7753-43E0-B8FC-AC1667EBCBE1}">
              <a14:hiddenEffects xmlns:a14="http://schemas.microsoft.com/office/drawing/2010/main">
                <a:effectLst>
                  <a:outerShdw algn="ctr" dir="2700000" dist="35921" rotWithShape="0">
                    <a:srgbClr val="CCCCCC"/>
                  </a:outerShdw>
                </a:effectLst>
              </a14:hiddenEffects>
            </a:ext>
          </a:extLst>
        </p:spPr>
        <p:txBody>
          <a:bodyPr anchor="t" anchorCtr="0" bIns="36576" compatLnSpc="1" lIns="36576" numCol="1" rIns="36576" tIns="36576" vert="horz" wrap="square">
            <a:prstTxWarp prst="textNoShape">
              <a:avLst/>
            </a:prstTxWarp>
          </a:bodyPr>
          <a:lstStyle/>
          <a:p>
            <a:endParaRPr lang="en-US"/>
          </a:p>
        </p:txBody>
      </p:sp>
      <p:sp>
        <p:nvSpPr>
          <p:cNvPr id="12" name="Subtitle 2">
            <a:extLst>
              <a:ext uri="{FF2B5EF4-FFF2-40B4-BE49-F238E27FC236}">
                <a16:creationId xmlns:a16="http://schemas.microsoft.com/office/drawing/2014/main" id="{BD8AACD0-9F91-4985-BAA8-909D1CD5F7B1}"/>
              </a:ext>
            </a:extLst>
          </p:cNvPr>
          <p:cNvSpPr>
            <a:spLocks noGrp="1"/>
          </p:cNvSpPr>
          <p:nvPr>
            <p:ph hasCustomPrompt="1" idx="1" type="subTitle"/>
          </p:nvPr>
        </p:nvSpPr>
        <p:spPr>
          <a:xfrm>
            <a:off x="838201" y="1926547"/>
            <a:ext cx="10515599" cy="1070557"/>
          </a:xfrm>
        </p:spPr>
        <p:txBody>
          <a:bodyPr/>
          <a:lstStyle>
            <a:lvl1pPr algn="ctr" indent="0" marL="0">
              <a:lnSpc>
                <a:spcPct val="100000"/>
              </a:lnSpc>
              <a:buNone/>
              <a:defRPr b="1" baseline="0" sz="2400">
                <a:solidFill>
                  <a:srgbClr val="003153"/>
                </a:solidFill>
                <a:latin charset="0" panose="020B0604020202020204" pitchFamily="34" typeface="Arial"/>
                <a:cs charset="0" panose="020B0604020202020204" pitchFamily="34" typeface="Arial"/>
              </a:defRPr>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dirty="0" lang="en-US"/>
              <a:t>DỰ ÁN THÚC ĐẨY TIẾT KIỆM NĂNG LƯỢNG </a:t>
            </a:r>
          </a:p>
          <a:p>
            <a:r>
              <a:rPr dirty="0" lang="en-US"/>
              <a:t>TRONG CÁC NGÀNH CÔNG NGHIỆP VIỆT NAM</a:t>
            </a:r>
          </a:p>
        </p:txBody>
      </p:sp>
      <p:sp>
        <p:nvSpPr>
          <p:cNvPr id="13" name="Date Placeholder 3">
            <a:extLst>
              <a:ext uri="{FF2B5EF4-FFF2-40B4-BE49-F238E27FC236}">
                <a16:creationId xmlns:a16="http://schemas.microsoft.com/office/drawing/2014/main" id="{057BD03A-7EC9-4124-AA3D-18435A2C3A3F}"/>
              </a:ext>
            </a:extLst>
          </p:cNvPr>
          <p:cNvSpPr>
            <a:spLocks noGrp="1"/>
          </p:cNvSpPr>
          <p:nvPr>
            <p:ph idx="10" sz="half" type="dt"/>
          </p:nvPr>
        </p:nvSpPr>
        <p:spPr>
          <a:xfrm>
            <a:off x="838200" y="6356350"/>
            <a:ext cx="2743200" cy="365125"/>
          </a:xfrm>
          <a:prstGeom prst="rect">
            <a:avLst/>
          </a:prstGeom>
        </p:spPr>
        <p:txBody>
          <a:bodyPr/>
          <a:lstStyle/>
          <a:p>
            <a:fld id="{31E3CAD9-E7AB-4E26-84DB-EF5CB779DEBB}" type="datetimeFigureOut">
              <a:rPr lang="en-US" smtClean="0"/>
              <a:t>9/24/2025</a:t>
            </a:fld>
            <a:endParaRPr lang="en-US"/>
          </a:p>
        </p:txBody>
      </p:sp>
      <p:sp>
        <p:nvSpPr>
          <p:cNvPr id="14" name="Footer Placeholder 4">
            <a:extLst>
              <a:ext uri="{FF2B5EF4-FFF2-40B4-BE49-F238E27FC236}">
                <a16:creationId xmlns:a16="http://schemas.microsoft.com/office/drawing/2014/main" id="{FA406463-5283-4EBF-9F7C-0B899E5307B2}"/>
              </a:ext>
            </a:extLst>
          </p:cNvPr>
          <p:cNvSpPr>
            <a:spLocks noGrp="1"/>
          </p:cNvSpPr>
          <p:nvPr>
            <p:ph idx="11" sz="quarter" type="ftr"/>
          </p:nvPr>
        </p:nvSpPr>
        <p:spPr>
          <a:xfrm>
            <a:off x="4038600" y="6356350"/>
            <a:ext cx="4114800" cy="365125"/>
          </a:xfrm>
          <a:prstGeom prst="rect">
            <a:avLst/>
          </a:prstGeom>
        </p:spPr>
        <p:txBody>
          <a:bodyPr/>
          <a:lstStyle/>
          <a:p>
            <a:endParaRPr lang="en-US"/>
          </a:p>
        </p:txBody>
      </p:sp>
      <p:sp>
        <p:nvSpPr>
          <p:cNvPr id="15" name="Slide Number Placeholder 5">
            <a:extLst>
              <a:ext uri="{FF2B5EF4-FFF2-40B4-BE49-F238E27FC236}">
                <a16:creationId xmlns:a16="http://schemas.microsoft.com/office/drawing/2014/main" id="{20B6FBBB-3F8C-4B2A-BF9B-E6B5AF3501B0}"/>
              </a:ext>
            </a:extLst>
          </p:cNvPr>
          <p:cNvSpPr>
            <a:spLocks noGrp="1"/>
          </p:cNvSpPr>
          <p:nvPr>
            <p:ph idx="12" sz="quarter" type="sldNum"/>
          </p:nvPr>
        </p:nvSpPr>
        <p:spPr>
          <a:xfrm>
            <a:off x="8610600" y="6356350"/>
            <a:ext cx="2743200" cy="365125"/>
          </a:xfrm>
          <a:prstGeom prst="rect">
            <a:avLst/>
          </a:prstGeom>
        </p:spPr>
        <p:txBody>
          <a:bodyPr/>
          <a:lstStyle/>
          <a:p>
            <a:fld id="{DDA70A67-A867-42F0-871F-01B78550C99D}" type="slidenum">
              <a:rPr lang="en-US" smtClean="0"/>
              <a:t>‹#›</a:t>
            </a:fld>
            <a:endParaRPr lang="en-US"/>
          </a:p>
        </p:txBody>
      </p:sp>
      <p:sp>
        <p:nvSpPr>
          <p:cNvPr id="16" name="Freeform 21">
            <a:extLst>
              <a:ext uri="{FF2B5EF4-FFF2-40B4-BE49-F238E27FC236}">
                <a16:creationId xmlns:a16="http://schemas.microsoft.com/office/drawing/2014/main" id="{4555862E-454C-4E77-A7D7-5E7E7BBD2011}"/>
              </a:ext>
            </a:extLst>
          </p:cNvPr>
          <p:cNvSpPr/>
          <p:nvPr userDrawn="1"/>
        </p:nvSpPr>
        <p:spPr>
          <a:xfrm>
            <a:off x="10399090" y="537310"/>
            <a:ext cx="954710" cy="674762"/>
          </a:xfrm>
          <a:custGeom>
            <a:avLst/>
            <a:gdLst/>
            <a:ahLst/>
            <a:cxnLst/>
            <a:rect b="b" l="l" r="r" t="t"/>
            <a:pathLst>
              <a:path h="1388740" w="1964908">
                <a:moveTo>
                  <a:pt x="0" y="0"/>
                </a:moveTo>
                <a:lnTo>
                  <a:pt x="1964907" y="0"/>
                </a:lnTo>
                <a:lnTo>
                  <a:pt x="1964907" y="1388740"/>
                </a:lnTo>
                <a:lnTo>
                  <a:pt x="0" y="1388740"/>
                </a:lnTo>
                <a:lnTo>
                  <a:pt x="0" y="0"/>
                </a:lnTo>
                <a:close/>
              </a:path>
            </a:pathLst>
          </a:custGeom>
          <a:blipFill>
            <a:blip r:embed="rId3"/>
            <a:stretch>
              <a:fillRect/>
            </a:stretch>
          </a:blipFill>
        </p:spPr>
      </p:sp>
      <p:sp>
        <p:nvSpPr>
          <p:cNvPr id="17" name="Freeform 22">
            <a:extLst>
              <a:ext uri="{FF2B5EF4-FFF2-40B4-BE49-F238E27FC236}">
                <a16:creationId xmlns:a16="http://schemas.microsoft.com/office/drawing/2014/main" id="{B95C6F60-ACC4-475C-A324-92E055AF2B0B}"/>
              </a:ext>
            </a:extLst>
          </p:cNvPr>
          <p:cNvSpPr/>
          <p:nvPr userDrawn="1"/>
        </p:nvSpPr>
        <p:spPr>
          <a:xfrm>
            <a:off x="7043882" y="508294"/>
            <a:ext cx="1186237" cy="668008"/>
          </a:xfrm>
          <a:custGeom>
            <a:avLst/>
            <a:gdLst/>
            <a:ahLst/>
            <a:cxnLst/>
            <a:rect b="b" l="l" r="r" t="t"/>
            <a:pathLst>
              <a:path h="1374840" w="2441419">
                <a:moveTo>
                  <a:pt x="0" y="0"/>
                </a:moveTo>
                <a:lnTo>
                  <a:pt x="2441419" y="0"/>
                </a:lnTo>
                <a:lnTo>
                  <a:pt x="2441419" y="1374839"/>
                </a:lnTo>
                <a:lnTo>
                  <a:pt x="0" y="1374839"/>
                </a:lnTo>
                <a:lnTo>
                  <a:pt x="0" y="0"/>
                </a:lnTo>
                <a:close/>
              </a:path>
            </a:pathLst>
          </a:custGeom>
          <a:blipFill>
            <a:blip r:embed="rId4"/>
            <a:stretch>
              <a:fillRect/>
            </a:stretch>
          </a:blipFill>
        </p:spPr>
      </p:sp>
      <p:pic>
        <p:nvPicPr>
          <p:cNvPr id="18" name="Picture 17">
            <a:extLst>
              <a:ext uri="{FF2B5EF4-FFF2-40B4-BE49-F238E27FC236}">
                <a16:creationId xmlns:a16="http://schemas.microsoft.com/office/drawing/2014/main" id="{CF71EA20-1C7B-43D1-8E2F-E386F5A0CBDD}"/>
              </a:ext>
            </a:extLst>
          </p:cNvPr>
          <p:cNvPicPr>
            <a:picLocks noChangeAspect="1"/>
          </p:cNvPicPr>
          <p:nvPr userDrawn="1"/>
        </p:nvPicPr>
        <p:blipFill rotWithShape="1">
          <a:blip cstate="print" r:embed="rId5">
            <a:extLst>
              <a:ext uri="{28A0092B-C50C-407E-A947-70E740481C1C}">
                <a14:useLocalDpi xmlns:a14="http://schemas.microsoft.com/office/drawing/2010/main" val="0"/>
              </a:ext>
            </a:extLst>
          </a:blip>
          <a:srcRect b="379" t="423"/>
          <a:stretch/>
        </p:blipFill>
        <p:spPr>
          <a:xfrm>
            <a:off x="807627" y="619012"/>
            <a:ext cx="1138706" cy="446573"/>
          </a:xfrm>
          <a:prstGeom prst="rect">
            <a:avLst/>
          </a:prstGeom>
        </p:spPr>
      </p:pic>
      <p:pic>
        <p:nvPicPr>
          <p:cNvPr id="19" name="Picture 18">
            <a:extLst>
              <a:ext uri="{FF2B5EF4-FFF2-40B4-BE49-F238E27FC236}">
                <a16:creationId xmlns:a16="http://schemas.microsoft.com/office/drawing/2014/main" id="{2EFED2A4-8B82-4A3A-8C3D-BAA9F8E74AB7}"/>
              </a:ext>
            </a:extLst>
          </p:cNvPr>
          <p:cNvPicPr>
            <a:picLocks noChangeAspect="1"/>
          </p:cNvPicPr>
          <p:nvPr userDrawn="1"/>
        </p:nvPicPr>
        <p:blipFill>
          <a:blip cstate="print" r:embed="rId6">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cSld>
  <p:clrMapOvr>
    <a:masterClrMapping/>
  </p:clrMapOvr>
</p:sldLayout>
</file>

<file path=ppt/slideLayouts/slideLayout2.xml><?xml version="1.0" encoding="utf-8"?>
<p:sldLayout xmlns:p="http://schemas.openxmlformats.org/presentationml/2006/main" xmlns:a="http://schemas.openxmlformats.org/drawingml/2006/main" xmlns:r="http://schemas.openxmlformats.org/officeDocument/2006/relationships" matchingName="Title and body" userDrawn="1">
  <p:cSld name="TITLE_AND_BODY">
    <p:spTree>
      <p:nvGrpSpPr>
        <p:cNvPr id="1" name="Shape 13"/>
        <p:cNvGrpSpPr/>
        <p:nvPr/>
      </p:nvGrpSpPr>
      <p:grpSpPr>
        <a:xfrm>
          <a:off x="0" y="0"/>
          <a:ext cx="0" cy="0"/>
          <a:chOff x="0" y="0"/>
          <a:chExt cx="0" cy="0"/>
        </a:xfrm>
      </p:grpSpPr>
      <p:pic>
        <p:nvPicPr>
          <p:cNvPr id="9" name="Picture 8">
            <a:extLst>
              <a:ext uri="{FF2B5EF4-FFF2-40B4-BE49-F238E27FC236}">
                <a16:creationId xmlns:a16="http://schemas.microsoft.com/office/drawing/2014/main" id="{F360893D-FC20-4DB8-9648-BDC4EB553C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F9042B0F-6AEC-4341-B0A9-4EC567396A8E}"/>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11" name="Picture 10">
            <a:extLst>
              <a:ext uri="{FF2B5EF4-FFF2-40B4-BE49-F238E27FC236}">
                <a16:creationId xmlns:a16="http://schemas.microsoft.com/office/drawing/2014/main" id="{CC2ED80D-EC67-4D4A-B8B5-5ACA049AFC6E}"/>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2" name="Straight Connector 11">
            <a:extLst>
              <a:ext uri="{FF2B5EF4-FFF2-40B4-BE49-F238E27FC236}">
                <a16:creationId xmlns:a16="http://schemas.microsoft.com/office/drawing/2014/main" id="{4EC7EABF-1C6D-43A9-B810-88F35F13AB51}"/>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254A377-27E0-4A5A-B7C9-EDA5ED4C858E}"/>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6" name="Picture 15">
            <a:extLst>
              <a:ext uri="{FF2B5EF4-FFF2-40B4-BE49-F238E27FC236}">
                <a16:creationId xmlns:a16="http://schemas.microsoft.com/office/drawing/2014/main" id="{53DB0897-3290-4678-9D4C-8515AF8340F4}"/>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3.xml><?xml version="1.0" encoding="utf-8"?>
<p:sldLayout xmlns:p="http://schemas.openxmlformats.org/presentationml/2006/main" xmlns:a="http://schemas.openxmlformats.org/drawingml/2006/main" xmlns:r="http://schemas.openxmlformats.org/officeDocument/2006/relationships" userDrawn="1">
  <p:cSld name="Titre et contenu">
    <p:spTree>
      <p:nvGrpSpPr>
        <p:cNvPr id="1" name=""/>
        <p:cNvGrpSpPr/>
        <p:nvPr/>
      </p:nvGrpSpPr>
      <p:grpSpPr>
        <a:xfrm>
          <a:off x="0" y="0"/>
          <a:ext cx="0" cy="0"/>
          <a:chOff x="0" y="0"/>
          <a:chExt cx="0" cy="0"/>
        </a:xfrm>
      </p:grpSpPr>
      <p:pic>
        <p:nvPicPr>
          <p:cNvPr id="11" name="Picture 8">
            <a:extLst>
              <a:ext uri="{FF2B5EF4-FFF2-40B4-BE49-F238E27FC236}">
                <a16:creationId xmlns:a16="http://schemas.microsoft.com/office/drawing/2014/main" id="{61D8502B-0D7C-4A55-80F8-C72A6C6006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ECE05432-FBBD-40AB-A970-06BDA47B20A6}"/>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13" name="Picture 12">
            <a:extLst>
              <a:ext uri="{FF2B5EF4-FFF2-40B4-BE49-F238E27FC236}">
                <a16:creationId xmlns:a16="http://schemas.microsoft.com/office/drawing/2014/main" id="{1D4F1DD4-EC0D-4DB2-BED9-9965695EB0F9}"/>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4" name="Straight Connector 13">
            <a:extLst>
              <a:ext uri="{FF2B5EF4-FFF2-40B4-BE49-F238E27FC236}">
                <a16:creationId xmlns:a16="http://schemas.microsoft.com/office/drawing/2014/main" id="{A2382BC6-B114-4582-A4FC-AB310987E4BC}"/>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02E220B-2584-4AC6-8BFB-825E4ACC6F0B}"/>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6" name="Picture 15">
            <a:extLst>
              <a:ext uri="{FF2B5EF4-FFF2-40B4-BE49-F238E27FC236}">
                <a16:creationId xmlns:a16="http://schemas.microsoft.com/office/drawing/2014/main" id="{335B6008-96A3-449D-99AD-E39C743E9632}"/>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4.xml><?xml version="1.0" encoding="utf-8"?>
<p:sldLayout xmlns:p="http://schemas.openxmlformats.org/presentationml/2006/main" xmlns:a="http://schemas.openxmlformats.org/drawingml/2006/main" xmlns:r="http://schemas.openxmlformats.org/officeDocument/2006/relationships" matchingName="Two Content" userDrawn="1">
  <p:cSld name="Two Content">
    <p:spTree>
      <p:nvGrpSpPr>
        <p:cNvPr id="1" name="Shape 15"/>
        <p:cNvGrpSpPr/>
        <p:nvPr/>
      </p:nvGrpSpPr>
      <p:grpSpPr>
        <a:xfrm>
          <a:off x="0" y="0"/>
          <a:ext cx="0" cy="0"/>
          <a:chOff x="0" y="0"/>
          <a:chExt cx="0" cy="0"/>
        </a:xfrm>
      </p:grpSpPr>
      <p:pic>
        <p:nvPicPr>
          <p:cNvPr id="12" name="Picture 8">
            <a:extLst>
              <a:ext uri="{FF2B5EF4-FFF2-40B4-BE49-F238E27FC236}">
                <a16:creationId xmlns:a16="http://schemas.microsoft.com/office/drawing/2014/main" id="{F8CD02F8-88B2-4D36-AAA4-09B79B90974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a:extLst>
              <a:ext uri="{FF2B5EF4-FFF2-40B4-BE49-F238E27FC236}">
                <a16:creationId xmlns:a16="http://schemas.microsoft.com/office/drawing/2014/main" id="{5C73E472-8D93-456B-B150-51BA4FFA1928}"/>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14" name="Picture 13">
            <a:extLst>
              <a:ext uri="{FF2B5EF4-FFF2-40B4-BE49-F238E27FC236}">
                <a16:creationId xmlns:a16="http://schemas.microsoft.com/office/drawing/2014/main" id="{4330EE25-0696-4473-970B-F58B6F300347}"/>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5" name="Straight Connector 14">
            <a:extLst>
              <a:ext uri="{FF2B5EF4-FFF2-40B4-BE49-F238E27FC236}">
                <a16:creationId xmlns:a16="http://schemas.microsoft.com/office/drawing/2014/main" id="{73E9B7A1-C831-439B-B5A6-4BE36760DBA9}"/>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098A9297-5450-4456-B1DD-3399B2C876D7}"/>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27" name="Picture 26">
            <a:extLst>
              <a:ext uri="{FF2B5EF4-FFF2-40B4-BE49-F238E27FC236}">
                <a16:creationId xmlns:a16="http://schemas.microsoft.com/office/drawing/2014/main" id="{8BF0E6F1-038E-49FD-882E-C596AC06AC3B}"/>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40411551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62" r:id="rId3"/>
    <p:sldLayoutId id="2147483663"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chart" Target="../charts/chart5.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arget="../diagrams/layout2.xml" Type="http://schemas.openxmlformats.org/officeDocument/2006/relationships/diagramLayout"/><Relationship Id="rId7" Target="../media/image9.jpeg" Type="http://schemas.openxmlformats.org/officeDocument/2006/relationships/image"/><Relationship Id="rId2" Target="../diagrams/data2.xml" Type="http://schemas.openxmlformats.org/officeDocument/2006/relationships/diagramData"/><Relationship Id="rId1" Target="../slideLayouts/slideLayout3.xml" Type="http://schemas.openxmlformats.org/officeDocument/2006/relationships/slideLayout"/><Relationship Id="rId6" Target="../diagrams/drawing2.xml" Type="http://schemas.microsoft.com/office/2007/relationships/diagramDrawing"/><Relationship Id="rId5" Target="../diagrams/colors2.xml" Type="http://schemas.openxmlformats.org/officeDocument/2006/relationships/diagramColors"/><Relationship Id="rId4" Target="../diagrams/quickStyle2.xml" Type="http://schemas.openxmlformats.org/officeDocument/2006/relationships/diagramQuickStyle"/></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arget="../media/image13.jpeg" Type="http://schemas.openxmlformats.org/officeDocument/2006/relationships/image"/><Relationship Id="rId1" Target="../slideLayouts/slideLayout2.xml" Type="http://schemas.openxmlformats.org/officeDocument/2006/relationships/slideLayout"/></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arget="../charts/chart4.xml" Type="http://schemas.openxmlformats.org/officeDocument/2006/relationships/chart"/><Relationship Id="rId2" Target="../media/image8.jpeg" Type="http://schemas.openxmlformats.org/officeDocument/2006/relationships/image"/><Relationship Id="rId1" Target="../slideLayouts/slideLayout2.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2057261" y="4080146"/>
            <a:ext cx="8077471" cy="519661"/>
          </a:xfrm>
        </p:spPr>
        <p:txBody>
          <a:bodyPr>
            <a:normAutofit fontScale="85000" lnSpcReduction="20000"/>
          </a:bodyPr>
          <a:lstStyle/>
          <a:p>
            <a:pPr marL="0" indent="0" algn="ctr">
              <a:spcAft>
                <a:spcPts val="800"/>
              </a:spcAft>
              <a:buNone/>
            </a:pPr>
            <a:r>
              <a:rPr lang="vi-VN" sz="2133" b="1" u="sng" dirty="0">
                <a:solidFill>
                  <a:schemeClr val="accent1">
                    <a:lumMod val="50000"/>
                  </a:schemeClr>
                </a:solidFill>
              </a:rPr>
              <a:t>Module 4.6</a:t>
            </a:r>
            <a:r>
              <a:rPr lang="en-US" sz="2133" b="1" u="sng" dirty="0">
                <a:solidFill>
                  <a:schemeClr val="accent1">
                    <a:lumMod val="50000"/>
                  </a:schemeClr>
                </a:solidFill>
              </a:rPr>
              <a:t>: </a:t>
            </a:r>
            <a:r>
              <a:rPr lang="vi-VN" b="1" dirty="0">
                <a:solidFill>
                  <a:schemeClr val="accent1">
                    <a:lumMod val="50000"/>
                  </a:schemeClr>
                </a:solidFill>
              </a:rPr>
              <a:t>Thực trạng, tiềm năng TKNL trong </a:t>
            </a:r>
            <a:r>
              <a:rPr lang="vi-VN" b="1" dirty="0">
                <a:solidFill>
                  <a:srgbClr val="00B0F0"/>
                </a:solidFill>
              </a:rPr>
              <a:t>ngành Dệt may</a:t>
            </a:r>
            <a:endParaRPr lang="en-VN" b="1" dirty="0">
              <a:solidFill>
                <a:schemeClr val="accent1">
                  <a:lumMod val="50000"/>
                </a:schemeClr>
              </a:solidFill>
            </a:endParaRPr>
          </a:p>
        </p:txBody>
      </p:sp>
      <p:sp>
        <p:nvSpPr>
          <p:cNvPr id="6" name="Google Shape;46;p15">
            <a:extLst>
              <a:ext uri="{FF2B5EF4-FFF2-40B4-BE49-F238E27FC236}">
                <a16:creationId xmlns:a16="http://schemas.microsoft.com/office/drawing/2014/main" id="{E80E92F1-339F-477A-CE0B-5A5B36223F14}"/>
              </a:ext>
            </a:extLst>
          </p:cNvPr>
          <p:cNvSpPr txBox="1">
            <a:spLocks/>
          </p:cNvSpPr>
          <p:nvPr/>
        </p:nvSpPr>
        <p:spPr>
          <a:xfrm>
            <a:off x="152398" y="2897848"/>
            <a:ext cx="11887199" cy="64629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3200" b="1" dirty="0">
                <a:solidFill>
                  <a:schemeClr val="accent1">
                    <a:lumMod val="50000"/>
                  </a:schemeClr>
                </a:solidFill>
                <a:latin typeface="+mn-lt"/>
              </a:rPr>
              <a:t>CHƯƠNG TRÌNH TẬP HUẤN DÀNH CHO DOANH NGHIỆP</a:t>
            </a:r>
          </a:p>
        </p:txBody>
      </p:sp>
      <p:sp>
        <p:nvSpPr>
          <p:cNvPr id="7" name="TextBox 6">
            <a:extLst>
              <a:ext uri="{FF2B5EF4-FFF2-40B4-BE49-F238E27FC236}">
                <a16:creationId xmlns:a16="http://schemas.microsoft.com/office/drawing/2014/main" id="{DC60CE6E-5869-F545-5C2B-7BA0D349EAB8}"/>
              </a:ext>
            </a:extLst>
          </p:cNvPr>
          <p:cNvSpPr txBox="1"/>
          <p:nvPr/>
        </p:nvSpPr>
        <p:spPr>
          <a:xfrm>
            <a:off x="3046968" y="3460513"/>
            <a:ext cx="6098058" cy="400110"/>
          </a:xfrm>
          <a:prstGeom prst="rect">
            <a:avLst/>
          </a:prstGeom>
          <a:noFill/>
        </p:spPr>
        <p:txBody>
          <a:bodyPr wrap="square">
            <a:spAutoFit/>
          </a:bodyPr>
          <a:lstStyle/>
          <a:p>
            <a:pPr algn="ctr"/>
            <a:r>
              <a:rPr lang="en-US" sz="2000" b="1" dirty="0">
                <a:solidFill>
                  <a:srgbClr val="00B0F0"/>
                </a:solidFill>
                <a:latin typeface="+mn-lt"/>
              </a:rPr>
              <a:t>Cán bộ kỹ thuật doanh nghiệp </a:t>
            </a:r>
            <a:endParaRPr lang="en-VN" dirty="0">
              <a:solidFill>
                <a:srgbClr val="00B0F0"/>
              </a:solidFill>
            </a:endParaRPr>
          </a:p>
        </p:txBody>
      </p:sp>
      <p:sp>
        <p:nvSpPr>
          <p:cNvPr id="364" name="Subtitle 2">
            <a:extLst>
              <a:ext uri="{FF2B5EF4-FFF2-40B4-BE49-F238E27FC236}">
                <a16:creationId xmlns:a16="http://schemas.microsoft.com/office/drawing/2014/main" id="{AC1FEC48-E590-41C0-9C92-4009E8858497}"/>
              </a:ext>
            </a:extLst>
          </p:cNvPr>
          <p:cNvSpPr>
            <a:spLocks noGrp="1"/>
          </p:cNvSpPr>
          <p:nvPr>
            <p:ph type="subTitle" idx="1" hasCustomPrompt="1"/>
          </p:nvPr>
        </p:nvSpPr>
        <p:spPr>
          <a:xfrm>
            <a:off x="838199" y="1827291"/>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Tree>
    <p:extLst>
      <p:ext uri="{BB962C8B-B14F-4D97-AF65-F5344CB8AC3E}">
        <p14:creationId xmlns:p14="http://schemas.microsoft.com/office/powerpoint/2010/main" val="41244068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idx="4294967295"/>
          </p:nvPr>
        </p:nvSpPr>
        <p:spPr>
          <a:xfrm>
            <a:off x="609600" y="1150799"/>
            <a:ext cx="10972800" cy="495200"/>
          </a:xfrm>
        </p:spPr>
        <p:txBody>
          <a:bodyPr>
            <a:noAutofit/>
          </a:bodyPr>
          <a:lstStyle/>
          <a:p>
            <a:r>
              <a:rPr lang="en-US" dirty="0">
                <a:solidFill>
                  <a:schemeClr val="accent1">
                    <a:lumMod val="50000"/>
                  </a:schemeClr>
                </a:solidFill>
                <a:latin typeface="+mn-lt"/>
              </a:rPr>
              <a:t>Tiêu thụ năng lượng cụ thể và tiềm năng tiết kiệm năng lượng</a:t>
            </a:r>
            <a:endParaRPr lang="en-VN" dirty="0">
              <a:solidFill>
                <a:schemeClr val="accent1">
                  <a:lumMod val="50000"/>
                </a:schemeClr>
              </a:solidFill>
              <a:latin typeface="+mn-lt"/>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6554712" y="7141513"/>
            <a:ext cx="5318633"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a:cs typeface="Arial"/>
                <a:sym typeface="Arial"/>
              </a:rPr>
              <a:t>C3 Energy efficiency scenario of the Vietnam Energy Outlook 2019 report</a:t>
            </a:r>
            <a:endParaRPr kumimoji="0" lang="en-VN" sz="1200" b="0" i="0" u="none" strike="noStrike" kern="0" cap="none" spc="0" normalizeH="0" baseline="0" noProof="0" dirty="0">
              <a:ln>
                <a:noFill/>
              </a:ln>
              <a:solidFill>
                <a:srgbClr val="000000"/>
              </a:solidFill>
              <a:effectLst/>
              <a:uLnTx/>
              <a:uFillTx/>
              <a:latin typeface="Arial"/>
              <a:cs typeface="Arial"/>
              <a:sym typeface="Arial"/>
            </a:endParaRPr>
          </a:p>
        </p:txBody>
      </p:sp>
      <p:graphicFrame>
        <p:nvGraphicFramePr>
          <p:cNvPr id="3" name="Table 2"/>
          <p:cNvGraphicFramePr>
            <a:graphicFrameLocks noGrp="1"/>
          </p:cNvGraphicFramePr>
          <p:nvPr>
            <p:extLst>
              <p:ext uri="{D42A27DB-BD31-4B8C-83A1-F6EECF244321}">
                <p14:modId xmlns:p14="http://schemas.microsoft.com/office/powerpoint/2010/main" val="3136582369"/>
              </p:ext>
            </p:extLst>
          </p:nvPr>
        </p:nvGraphicFramePr>
        <p:xfrm>
          <a:off x="609600" y="1828690"/>
          <a:ext cx="11263746" cy="4922520"/>
        </p:xfrm>
        <a:graphic>
          <a:graphicData uri="http://schemas.openxmlformats.org/drawingml/2006/table">
            <a:tbl>
              <a:tblPr firstRow="1" bandRow="1"/>
              <a:tblGrid>
                <a:gridCol w="3754582">
                  <a:extLst>
                    <a:ext uri="{9D8B030D-6E8A-4147-A177-3AD203B41FA5}">
                      <a16:colId xmlns:a16="http://schemas.microsoft.com/office/drawing/2014/main" val="1010020516"/>
                    </a:ext>
                  </a:extLst>
                </a:gridCol>
                <a:gridCol w="3754582">
                  <a:extLst>
                    <a:ext uri="{9D8B030D-6E8A-4147-A177-3AD203B41FA5}">
                      <a16:colId xmlns:a16="http://schemas.microsoft.com/office/drawing/2014/main" val="3309321017"/>
                    </a:ext>
                  </a:extLst>
                </a:gridCol>
                <a:gridCol w="3754582">
                  <a:extLst>
                    <a:ext uri="{9D8B030D-6E8A-4147-A177-3AD203B41FA5}">
                      <a16:colId xmlns:a16="http://schemas.microsoft.com/office/drawing/2014/main" val="2372131001"/>
                    </a:ext>
                  </a:extLst>
                </a:gridCol>
              </a:tblGrid>
              <a:tr h="234181">
                <a:tc>
                  <a:txBody>
                    <a:bodyPr/>
                    <a:lstStyle/>
                    <a:p>
                      <a:pPr algn="ctr"/>
                      <a:r>
                        <a:rPr lang="en-US" sz="1100" b="1"/>
                        <a:t>Ngành</a:t>
                      </a:r>
                    </a:p>
                  </a:txBody>
                  <a:tcPr/>
                </a:tc>
                <a:tc>
                  <a:txBody>
                    <a:bodyPr/>
                    <a:lstStyle/>
                    <a:p>
                      <a:pPr algn="ctr"/>
                      <a:r>
                        <a:rPr lang="en-US" sz="1100" b="1"/>
                        <a:t>Sản</a:t>
                      </a:r>
                      <a:r>
                        <a:rPr lang="en-US" sz="1100" b="1" baseline="0"/>
                        <a:t> phẩm</a:t>
                      </a:r>
                      <a:endParaRPr lang="en-US" sz="1100" b="1"/>
                    </a:p>
                  </a:txBody>
                  <a:tcPr/>
                </a:tc>
                <a:tc>
                  <a:txBody>
                    <a:bodyPr/>
                    <a:lstStyle/>
                    <a:p>
                      <a:pPr algn="ctr"/>
                      <a:r>
                        <a:rPr lang="en-US" sz="1100" b="1"/>
                        <a:t>Tiềm</a:t>
                      </a:r>
                      <a:r>
                        <a:rPr lang="en-US" sz="1100" b="1" baseline="0"/>
                        <a:t> năng tiết kiệm (%)</a:t>
                      </a:r>
                      <a:endParaRPr lang="en-US" sz="1100" b="1"/>
                    </a:p>
                  </a:txBody>
                  <a:tcPr/>
                </a:tc>
                <a:extLst>
                  <a:ext uri="{0D108BD9-81ED-4DB2-BD59-A6C34878D82A}">
                    <a16:rowId xmlns:a16="http://schemas.microsoft.com/office/drawing/2014/main" val="2875342284"/>
                  </a:ext>
                </a:extLst>
              </a:tr>
              <a:tr h="234181">
                <a:tc rowSpan="2">
                  <a:txBody>
                    <a:bodyPr/>
                    <a:lstStyle/>
                    <a:p>
                      <a:pPr algn="l"/>
                      <a:r>
                        <a:rPr lang="en-US" sz="1100" dirty="0"/>
                        <a:t>Đồ</a:t>
                      </a:r>
                      <a:r>
                        <a:rPr lang="en-US" sz="1100" baseline="0" dirty="0"/>
                        <a:t> uống</a:t>
                      </a:r>
                      <a:endParaRPr lang="en-US" sz="1100" dirty="0"/>
                    </a:p>
                  </a:txBody>
                  <a:tcPr/>
                </a:tc>
                <a:tc>
                  <a:txBody>
                    <a:bodyPr/>
                    <a:lstStyle/>
                    <a:p>
                      <a:r>
                        <a:rPr lang="en-US" sz="1100"/>
                        <a:t>Bia</a:t>
                      </a:r>
                    </a:p>
                  </a:txBody>
                  <a:tcPr/>
                </a:tc>
                <a:tc>
                  <a:txBody>
                    <a:bodyPr/>
                    <a:lstStyle/>
                    <a:p>
                      <a:r>
                        <a:rPr lang="en-US" sz="1100"/>
                        <a:t>9 - 12</a:t>
                      </a:r>
                    </a:p>
                  </a:txBody>
                  <a:tcPr/>
                </a:tc>
                <a:extLst>
                  <a:ext uri="{0D108BD9-81ED-4DB2-BD59-A6C34878D82A}">
                    <a16:rowId xmlns:a16="http://schemas.microsoft.com/office/drawing/2014/main" val="2797524854"/>
                  </a:ext>
                </a:extLst>
              </a:tr>
              <a:tr h="234181">
                <a:tc vMerge="1">
                  <a:txBody>
                    <a:bodyPr/>
                    <a:lstStyle/>
                    <a:p>
                      <a:endParaRPr lang="en-US" sz="1100"/>
                    </a:p>
                  </a:txBody>
                  <a:tcPr/>
                </a:tc>
                <a:tc>
                  <a:txBody>
                    <a:bodyPr/>
                    <a:lstStyle/>
                    <a:p>
                      <a:r>
                        <a:rPr lang="en-US" sz="1100"/>
                        <a:t>Đồ</a:t>
                      </a:r>
                      <a:r>
                        <a:rPr lang="en-US" sz="1100" baseline="0"/>
                        <a:t> uống không có cồn</a:t>
                      </a:r>
                      <a:endParaRPr lang="en-US" sz="1100"/>
                    </a:p>
                  </a:txBody>
                  <a:tcPr/>
                </a:tc>
                <a:tc>
                  <a:txBody>
                    <a:bodyPr/>
                    <a:lstStyle/>
                    <a:p>
                      <a:r>
                        <a:rPr lang="en-US" sz="1100"/>
                        <a:t>4 - 9</a:t>
                      </a:r>
                    </a:p>
                  </a:txBody>
                  <a:tcPr/>
                </a:tc>
                <a:extLst>
                  <a:ext uri="{0D108BD9-81ED-4DB2-BD59-A6C34878D82A}">
                    <a16:rowId xmlns:a16="http://schemas.microsoft.com/office/drawing/2014/main" val="839945901"/>
                  </a:ext>
                </a:extLst>
              </a:tr>
              <a:tr h="234181">
                <a:tc rowSpan="5">
                  <a:txBody>
                    <a:bodyPr/>
                    <a:lstStyle/>
                    <a:p>
                      <a:pPr algn="l"/>
                      <a:r>
                        <a:rPr lang="en-US" sz="1100"/>
                        <a:t>Nhựa</a:t>
                      </a:r>
                    </a:p>
                  </a:txBody>
                  <a:tcPr/>
                </a:tc>
                <a:tc>
                  <a:txBody>
                    <a:bodyPr/>
                    <a:lstStyle/>
                    <a:p>
                      <a:r>
                        <a:rPr lang="en-US" sz="1100"/>
                        <a:t>Nhựa</a:t>
                      </a:r>
                      <a:r>
                        <a:rPr lang="en-US" sz="1100" baseline="0"/>
                        <a:t> tiêu dùng</a:t>
                      </a:r>
                      <a:endParaRPr lang="en-US" sz="1100"/>
                    </a:p>
                  </a:txBody>
                  <a:tcPr/>
                </a:tc>
                <a:tc>
                  <a:txBody>
                    <a:bodyPr/>
                    <a:lstStyle/>
                    <a:p>
                      <a:r>
                        <a:rPr lang="en-US" sz="1100"/>
                        <a:t>9 -</a:t>
                      </a:r>
                      <a:r>
                        <a:rPr lang="en-US" sz="1100" baseline="0"/>
                        <a:t> </a:t>
                      </a:r>
                      <a:r>
                        <a:rPr lang="en-US" sz="1100"/>
                        <a:t>13</a:t>
                      </a:r>
                    </a:p>
                  </a:txBody>
                  <a:tcPr/>
                </a:tc>
                <a:extLst>
                  <a:ext uri="{0D108BD9-81ED-4DB2-BD59-A6C34878D82A}">
                    <a16:rowId xmlns:a16="http://schemas.microsoft.com/office/drawing/2014/main" val="1770021147"/>
                  </a:ext>
                </a:extLst>
              </a:tr>
              <a:tr h="234181">
                <a:tc vMerge="1">
                  <a:txBody>
                    <a:bodyPr/>
                    <a:lstStyle/>
                    <a:p>
                      <a:endParaRPr lang="en-US" sz="1100"/>
                    </a:p>
                  </a:txBody>
                  <a:tcPr/>
                </a:tc>
                <a:tc>
                  <a:txBody>
                    <a:bodyPr/>
                    <a:lstStyle/>
                    <a:p>
                      <a:r>
                        <a:rPr lang="en-US" sz="1100"/>
                        <a:t>Nhựa</a:t>
                      </a:r>
                      <a:r>
                        <a:rPr lang="en-US" sz="1100" baseline="0"/>
                        <a:t> xây dựng</a:t>
                      </a:r>
                      <a:endParaRPr lang="en-US" sz="1100"/>
                    </a:p>
                  </a:txBody>
                  <a:tcPr/>
                </a:tc>
                <a:tc>
                  <a:txBody>
                    <a:bodyPr/>
                    <a:lstStyle/>
                    <a:p>
                      <a:r>
                        <a:rPr lang="en-US" sz="1100"/>
                        <a:t>5 - 14</a:t>
                      </a:r>
                    </a:p>
                  </a:txBody>
                  <a:tcPr/>
                </a:tc>
                <a:extLst>
                  <a:ext uri="{0D108BD9-81ED-4DB2-BD59-A6C34878D82A}">
                    <a16:rowId xmlns:a16="http://schemas.microsoft.com/office/drawing/2014/main" val="3630527279"/>
                  </a:ext>
                </a:extLst>
              </a:tr>
              <a:tr h="234181">
                <a:tc vMerge="1">
                  <a:txBody>
                    <a:bodyPr/>
                    <a:lstStyle/>
                    <a:p>
                      <a:endParaRPr lang="en-US" sz="1100"/>
                    </a:p>
                  </a:txBody>
                  <a:tcPr/>
                </a:tc>
                <a:tc>
                  <a:txBody>
                    <a:bodyPr/>
                    <a:lstStyle/>
                    <a:p>
                      <a:r>
                        <a:rPr lang="en-US" sz="1100"/>
                        <a:t>Bao bì</a:t>
                      </a:r>
                    </a:p>
                  </a:txBody>
                  <a:tcPr/>
                </a:tc>
                <a:tc>
                  <a:txBody>
                    <a:bodyPr/>
                    <a:lstStyle/>
                    <a:p>
                      <a:r>
                        <a:rPr lang="en-US" sz="1100"/>
                        <a:t>4 - 12</a:t>
                      </a:r>
                    </a:p>
                  </a:txBody>
                  <a:tcPr/>
                </a:tc>
                <a:extLst>
                  <a:ext uri="{0D108BD9-81ED-4DB2-BD59-A6C34878D82A}">
                    <a16:rowId xmlns:a16="http://schemas.microsoft.com/office/drawing/2014/main" val="3754463841"/>
                  </a:ext>
                </a:extLst>
              </a:tr>
              <a:tr h="234181">
                <a:tc vMerge="1">
                  <a:txBody>
                    <a:bodyPr/>
                    <a:lstStyle/>
                    <a:p>
                      <a:endParaRPr lang="en-US" sz="1100"/>
                    </a:p>
                  </a:txBody>
                  <a:tcPr/>
                </a:tc>
                <a:tc>
                  <a:txBody>
                    <a:bodyPr/>
                    <a:lstStyle/>
                    <a:p>
                      <a:r>
                        <a:rPr lang="en-US" sz="1100"/>
                        <a:t>Chai nhựa</a:t>
                      </a:r>
                    </a:p>
                  </a:txBody>
                  <a:tcPr/>
                </a:tc>
                <a:tc>
                  <a:txBody>
                    <a:bodyPr/>
                    <a:lstStyle/>
                    <a:p>
                      <a:r>
                        <a:rPr lang="en-US" sz="1100"/>
                        <a:t>5 - 14.5</a:t>
                      </a:r>
                    </a:p>
                  </a:txBody>
                  <a:tcPr/>
                </a:tc>
                <a:extLst>
                  <a:ext uri="{0D108BD9-81ED-4DB2-BD59-A6C34878D82A}">
                    <a16:rowId xmlns:a16="http://schemas.microsoft.com/office/drawing/2014/main" val="4193071883"/>
                  </a:ext>
                </a:extLst>
              </a:tr>
              <a:tr h="234181">
                <a:tc vMerge="1">
                  <a:txBody>
                    <a:bodyPr/>
                    <a:lstStyle/>
                    <a:p>
                      <a:endParaRPr lang="en-US" sz="1100"/>
                    </a:p>
                  </a:txBody>
                  <a:tcPr/>
                </a:tc>
                <a:tc>
                  <a:txBody>
                    <a:bodyPr/>
                    <a:lstStyle/>
                    <a:p>
                      <a:r>
                        <a:rPr lang="en-US" sz="1100"/>
                        <a:t>Túi</a:t>
                      </a:r>
                      <a:r>
                        <a:rPr lang="en-US" sz="1100" baseline="0"/>
                        <a:t> nhựa</a:t>
                      </a:r>
                      <a:endParaRPr lang="en-US" sz="1100"/>
                    </a:p>
                  </a:txBody>
                  <a:tcPr/>
                </a:tc>
                <a:tc>
                  <a:txBody>
                    <a:bodyPr/>
                    <a:lstStyle/>
                    <a:p>
                      <a:r>
                        <a:rPr lang="en-US" sz="1100"/>
                        <a:t>11 - 17</a:t>
                      </a:r>
                    </a:p>
                  </a:txBody>
                  <a:tcPr/>
                </a:tc>
                <a:extLst>
                  <a:ext uri="{0D108BD9-81ED-4DB2-BD59-A6C34878D82A}">
                    <a16:rowId xmlns:a16="http://schemas.microsoft.com/office/drawing/2014/main" val="2180894897"/>
                  </a:ext>
                </a:extLst>
              </a:tr>
              <a:tr h="234181">
                <a:tc rowSpan="4">
                  <a:txBody>
                    <a:bodyPr/>
                    <a:lstStyle/>
                    <a:p>
                      <a:pPr algn="l"/>
                      <a:r>
                        <a:rPr lang="en-US" sz="1100"/>
                        <a:t>Giấy</a:t>
                      </a:r>
                    </a:p>
                  </a:txBody>
                  <a:tcPr/>
                </a:tc>
                <a:tc>
                  <a:txBody>
                    <a:bodyPr/>
                    <a:lstStyle/>
                    <a:p>
                      <a:r>
                        <a:rPr lang="en-US" sz="1100"/>
                        <a:t>Bột</a:t>
                      </a:r>
                      <a:r>
                        <a:rPr lang="en-US" sz="1100" baseline="0"/>
                        <a:t> giấy</a:t>
                      </a:r>
                      <a:endParaRPr lang="en-US" sz="1100"/>
                    </a:p>
                  </a:txBody>
                  <a:tcPr/>
                </a:tc>
                <a:tc>
                  <a:txBody>
                    <a:bodyPr/>
                    <a:lstStyle/>
                    <a:p>
                      <a:r>
                        <a:rPr lang="en-US" sz="1100"/>
                        <a:t>6.8</a:t>
                      </a:r>
                    </a:p>
                  </a:txBody>
                  <a:tcPr/>
                </a:tc>
                <a:extLst>
                  <a:ext uri="{0D108BD9-81ED-4DB2-BD59-A6C34878D82A}">
                    <a16:rowId xmlns:a16="http://schemas.microsoft.com/office/drawing/2014/main" val="738160853"/>
                  </a:ext>
                </a:extLst>
              </a:tr>
              <a:tr h="234181">
                <a:tc vMerge="1">
                  <a:txBody>
                    <a:bodyPr/>
                    <a:lstStyle/>
                    <a:p>
                      <a:endParaRPr lang="en-US" sz="1100"/>
                    </a:p>
                  </a:txBody>
                  <a:tcPr/>
                </a:tc>
                <a:tc>
                  <a:txBody>
                    <a:bodyPr/>
                    <a:lstStyle/>
                    <a:p>
                      <a:r>
                        <a:rPr lang="en-US" sz="1100"/>
                        <a:t>Bao bì</a:t>
                      </a:r>
                    </a:p>
                  </a:txBody>
                  <a:tcPr/>
                </a:tc>
                <a:tc>
                  <a:txBody>
                    <a:bodyPr/>
                    <a:lstStyle/>
                    <a:p>
                      <a:r>
                        <a:rPr lang="en-US" sz="1100"/>
                        <a:t>3.8</a:t>
                      </a:r>
                    </a:p>
                  </a:txBody>
                  <a:tcPr/>
                </a:tc>
                <a:extLst>
                  <a:ext uri="{0D108BD9-81ED-4DB2-BD59-A6C34878D82A}">
                    <a16:rowId xmlns:a16="http://schemas.microsoft.com/office/drawing/2014/main" val="466615656"/>
                  </a:ext>
                </a:extLst>
              </a:tr>
              <a:tr h="234181">
                <a:tc vMerge="1">
                  <a:txBody>
                    <a:bodyPr/>
                    <a:lstStyle/>
                    <a:p>
                      <a:endParaRPr lang="en-US" sz="1100"/>
                    </a:p>
                  </a:txBody>
                  <a:tcPr/>
                </a:tc>
                <a:tc>
                  <a:txBody>
                    <a:bodyPr/>
                    <a:lstStyle/>
                    <a:p>
                      <a:r>
                        <a:rPr lang="en-US" sz="1100"/>
                        <a:t>Giấy in</a:t>
                      </a:r>
                    </a:p>
                  </a:txBody>
                  <a:tcPr/>
                </a:tc>
                <a:tc>
                  <a:txBody>
                    <a:bodyPr/>
                    <a:lstStyle/>
                    <a:p>
                      <a:r>
                        <a:rPr lang="en-US" sz="1100"/>
                        <a:t>4.4</a:t>
                      </a:r>
                    </a:p>
                  </a:txBody>
                  <a:tcPr/>
                </a:tc>
                <a:extLst>
                  <a:ext uri="{0D108BD9-81ED-4DB2-BD59-A6C34878D82A}">
                    <a16:rowId xmlns:a16="http://schemas.microsoft.com/office/drawing/2014/main" val="2156849599"/>
                  </a:ext>
                </a:extLst>
              </a:tr>
              <a:tr h="234181">
                <a:tc vMerge="1">
                  <a:txBody>
                    <a:bodyPr/>
                    <a:lstStyle/>
                    <a:p>
                      <a:endParaRPr lang="en-US" sz="1100"/>
                    </a:p>
                  </a:txBody>
                  <a:tcPr/>
                </a:tc>
                <a:tc>
                  <a:txBody>
                    <a:bodyPr/>
                    <a:lstStyle/>
                    <a:p>
                      <a:r>
                        <a:rPr lang="en-US" sz="1100"/>
                        <a:t>Giấy vệ</a:t>
                      </a:r>
                      <a:r>
                        <a:rPr lang="en-US" sz="1100" baseline="0"/>
                        <a:t> sinh</a:t>
                      </a:r>
                      <a:endParaRPr lang="en-US" sz="1100"/>
                    </a:p>
                  </a:txBody>
                  <a:tcPr/>
                </a:tc>
                <a:tc>
                  <a:txBody>
                    <a:bodyPr/>
                    <a:lstStyle/>
                    <a:p>
                      <a:r>
                        <a:rPr lang="en-US" sz="1100"/>
                        <a:t>3.8</a:t>
                      </a:r>
                    </a:p>
                  </a:txBody>
                  <a:tcPr/>
                </a:tc>
                <a:extLst>
                  <a:ext uri="{0D108BD9-81ED-4DB2-BD59-A6C34878D82A}">
                    <a16:rowId xmlns:a16="http://schemas.microsoft.com/office/drawing/2014/main" val="2334656543"/>
                  </a:ext>
                </a:extLst>
              </a:tr>
              <a:tr h="234181">
                <a:tc rowSpan="4">
                  <a:txBody>
                    <a:bodyPr/>
                    <a:lstStyle/>
                    <a:p>
                      <a:pPr algn="l"/>
                      <a:r>
                        <a:rPr lang="en-US" sz="1100"/>
                        <a:t>Hóa</a:t>
                      </a:r>
                      <a:r>
                        <a:rPr lang="en-US" sz="1100" baseline="0"/>
                        <a:t> chất</a:t>
                      </a:r>
                      <a:endParaRPr lang="en-US" sz="1100"/>
                    </a:p>
                  </a:txBody>
                  <a:tcPr/>
                </a:tc>
                <a:tc>
                  <a:txBody>
                    <a:bodyPr/>
                    <a:lstStyle/>
                    <a:p>
                      <a:r>
                        <a:rPr lang="en-US" sz="1100"/>
                        <a:t>Cao su SVR 10CV, 20CV</a:t>
                      </a:r>
                    </a:p>
                  </a:txBody>
                  <a:tcPr/>
                </a:tc>
                <a:tc>
                  <a:txBody>
                    <a:bodyPr/>
                    <a:lstStyle/>
                    <a:p>
                      <a:r>
                        <a:rPr lang="en-US" sz="1100"/>
                        <a:t>9.4 - 32.7</a:t>
                      </a:r>
                    </a:p>
                  </a:txBody>
                  <a:tcPr/>
                </a:tc>
                <a:extLst>
                  <a:ext uri="{0D108BD9-81ED-4DB2-BD59-A6C34878D82A}">
                    <a16:rowId xmlns:a16="http://schemas.microsoft.com/office/drawing/2014/main" val="3370359113"/>
                  </a:ext>
                </a:extLst>
              </a:tr>
              <a:tr h="234181">
                <a:tc vMerge="1">
                  <a:txBody>
                    <a:bodyPr/>
                    <a:lstStyle/>
                    <a:p>
                      <a:endParaRPr lang="en-US" sz="1100"/>
                    </a:p>
                  </a:txBody>
                  <a:tcPr/>
                </a:tc>
                <a:tc>
                  <a:txBody>
                    <a:bodyPr/>
                    <a:lstStyle/>
                    <a:p>
                      <a:r>
                        <a:rPr lang="en-US" sz="1100"/>
                        <a:t>Cao</a:t>
                      </a:r>
                      <a:r>
                        <a:rPr lang="en-US" sz="1100" baseline="0"/>
                        <a:t> su SSVR 10, 20</a:t>
                      </a:r>
                      <a:endParaRPr lang="en-US" sz="1100"/>
                    </a:p>
                  </a:txBody>
                  <a:tcPr/>
                </a:tc>
                <a:tc>
                  <a:txBody>
                    <a:bodyPr/>
                    <a:lstStyle/>
                    <a:p>
                      <a:r>
                        <a:rPr lang="en-US" sz="1100"/>
                        <a:t>9.8 - 32.7</a:t>
                      </a:r>
                    </a:p>
                  </a:txBody>
                  <a:tcPr/>
                </a:tc>
                <a:extLst>
                  <a:ext uri="{0D108BD9-81ED-4DB2-BD59-A6C34878D82A}">
                    <a16:rowId xmlns:a16="http://schemas.microsoft.com/office/drawing/2014/main" val="2700973333"/>
                  </a:ext>
                </a:extLst>
              </a:tr>
              <a:tr h="234181">
                <a:tc vMerge="1">
                  <a:txBody>
                    <a:bodyPr/>
                    <a:lstStyle/>
                    <a:p>
                      <a:endParaRPr lang="en-US" sz="1100"/>
                    </a:p>
                  </a:txBody>
                  <a:tcPr/>
                </a:tc>
                <a:tc>
                  <a:txBody>
                    <a:bodyPr/>
                    <a:lstStyle/>
                    <a:p>
                      <a:r>
                        <a:rPr lang="en-US" sz="1100"/>
                        <a:t>Phân</a:t>
                      </a:r>
                      <a:r>
                        <a:rPr lang="en-US" sz="1100" baseline="0"/>
                        <a:t> bón</a:t>
                      </a:r>
                      <a:endParaRPr lang="en-US" sz="1100"/>
                    </a:p>
                  </a:txBody>
                  <a:tcPr/>
                </a:tc>
                <a:tc>
                  <a:txBody>
                    <a:bodyPr/>
                    <a:lstStyle/>
                    <a:p>
                      <a:r>
                        <a:rPr lang="en-US" sz="1100"/>
                        <a:t>1.4 - 5.4</a:t>
                      </a:r>
                    </a:p>
                  </a:txBody>
                  <a:tcPr/>
                </a:tc>
                <a:extLst>
                  <a:ext uri="{0D108BD9-81ED-4DB2-BD59-A6C34878D82A}">
                    <a16:rowId xmlns:a16="http://schemas.microsoft.com/office/drawing/2014/main" val="3227782684"/>
                  </a:ext>
                </a:extLst>
              </a:tr>
              <a:tr h="234181">
                <a:tc vMerge="1">
                  <a:txBody>
                    <a:bodyPr/>
                    <a:lstStyle/>
                    <a:p>
                      <a:endParaRPr lang="en-US" sz="1100"/>
                    </a:p>
                  </a:txBody>
                  <a:tcPr/>
                </a:tc>
                <a:tc>
                  <a:txBody>
                    <a:bodyPr/>
                    <a:lstStyle/>
                    <a:p>
                      <a:r>
                        <a:rPr lang="en-US" sz="1100"/>
                        <a:t>Sơn</a:t>
                      </a:r>
                      <a:r>
                        <a:rPr lang="en-US" sz="1100" baseline="0"/>
                        <a:t> nước</a:t>
                      </a:r>
                      <a:endParaRPr lang="en-US" sz="1100"/>
                    </a:p>
                  </a:txBody>
                  <a:tcPr/>
                </a:tc>
                <a:tc>
                  <a:txBody>
                    <a:bodyPr/>
                    <a:lstStyle/>
                    <a:p>
                      <a:r>
                        <a:rPr lang="en-US" sz="1100"/>
                        <a:t>20 - 30</a:t>
                      </a:r>
                    </a:p>
                  </a:txBody>
                  <a:tcPr/>
                </a:tc>
                <a:extLst>
                  <a:ext uri="{0D108BD9-81ED-4DB2-BD59-A6C34878D82A}">
                    <a16:rowId xmlns:a16="http://schemas.microsoft.com/office/drawing/2014/main" val="1462885676"/>
                  </a:ext>
                </a:extLst>
              </a:tr>
              <a:tr h="234181">
                <a:tc rowSpan="3">
                  <a:txBody>
                    <a:bodyPr/>
                    <a:lstStyle/>
                    <a:p>
                      <a:pPr algn="l"/>
                      <a:r>
                        <a:rPr lang="en-US" sz="1100"/>
                        <a:t>Sản</a:t>
                      </a:r>
                      <a:r>
                        <a:rPr lang="en-US" sz="1100" baseline="0"/>
                        <a:t> phẩm ngành c</a:t>
                      </a:r>
                      <a:r>
                        <a:rPr lang="en-US" sz="1100"/>
                        <a:t>ông</a:t>
                      </a:r>
                      <a:r>
                        <a:rPr lang="en-US" sz="1100" baseline="0"/>
                        <a:t> nghiệp nặng</a:t>
                      </a:r>
                      <a:endParaRPr lang="en-US" sz="1100"/>
                    </a:p>
                  </a:txBody>
                  <a:tcPr/>
                </a:tc>
                <a:tc>
                  <a:txBody>
                    <a:bodyPr/>
                    <a:lstStyle/>
                    <a:p>
                      <a:r>
                        <a:rPr lang="en-US" sz="1100"/>
                        <a:t>Thép</a:t>
                      </a:r>
                      <a:r>
                        <a:rPr lang="en-US" sz="1100" baseline="0"/>
                        <a:t> thành phẩm</a:t>
                      </a:r>
                      <a:endParaRPr lang="en-US" sz="1100"/>
                    </a:p>
                  </a:txBody>
                  <a:tcPr/>
                </a:tc>
                <a:tc>
                  <a:txBody>
                    <a:bodyPr/>
                    <a:lstStyle/>
                    <a:p>
                      <a:r>
                        <a:rPr lang="en-US" sz="1100"/>
                        <a:t>13</a:t>
                      </a:r>
                    </a:p>
                  </a:txBody>
                  <a:tcPr/>
                </a:tc>
                <a:extLst>
                  <a:ext uri="{0D108BD9-81ED-4DB2-BD59-A6C34878D82A}">
                    <a16:rowId xmlns:a16="http://schemas.microsoft.com/office/drawing/2014/main" val="917951248"/>
                  </a:ext>
                </a:extLst>
              </a:tr>
              <a:tr h="234181">
                <a:tc vMerge="1">
                  <a:txBody>
                    <a:bodyPr/>
                    <a:lstStyle/>
                    <a:p>
                      <a:endParaRPr lang="en-US" sz="1100"/>
                    </a:p>
                  </a:txBody>
                  <a:tcPr/>
                </a:tc>
                <a:tc>
                  <a:txBody>
                    <a:bodyPr/>
                    <a:lstStyle/>
                    <a:p>
                      <a:r>
                        <a:rPr lang="en-US" sz="1100"/>
                        <a:t>Xi măng</a:t>
                      </a:r>
                    </a:p>
                  </a:txBody>
                  <a:tcPr/>
                </a:tc>
                <a:tc>
                  <a:txBody>
                    <a:bodyPr/>
                    <a:lstStyle/>
                    <a:p>
                      <a:r>
                        <a:rPr lang="en-US" sz="1100"/>
                        <a:t>14</a:t>
                      </a:r>
                    </a:p>
                  </a:txBody>
                  <a:tcPr/>
                </a:tc>
                <a:extLst>
                  <a:ext uri="{0D108BD9-81ED-4DB2-BD59-A6C34878D82A}">
                    <a16:rowId xmlns:a16="http://schemas.microsoft.com/office/drawing/2014/main" val="648734119"/>
                  </a:ext>
                </a:extLst>
              </a:tr>
              <a:tr h="234181">
                <a:tc vMerge="1">
                  <a:txBody>
                    <a:bodyPr/>
                    <a:lstStyle/>
                    <a:p>
                      <a:endParaRPr lang="en-US" sz="1100"/>
                    </a:p>
                  </a:txBody>
                  <a:tcPr/>
                </a:tc>
                <a:tc>
                  <a:txBody>
                    <a:bodyPr/>
                    <a:lstStyle/>
                    <a:p>
                      <a:r>
                        <a:rPr lang="en-US" sz="1100"/>
                        <a:t>Sợi</a:t>
                      </a:r>
                      <a:r>
                        <a:rPr lang="en-US" sz="1100" baseline="0"/>
                        <a:t> dệt</a:t>
                      </a:r>
                      <a:endParaRPr lang="en-US" sz="1100"/>
                    </a:p>
                  </a:txBody>
                  <a:tcPr/>
                </a:tc>
                <a:tc>
                  <a:txBody>
                    <a:bodyPr/>
                    <a:lstStyle/>
                    <a:p>
                      <a:r>
                        <a:rPr lang="en-US" sz="1100" dirty="0"/>
                        <a:t>14</a:t>
                      </a:r>
                    </a:p>
                  </a:txBody>
                  <a:tcPr/>
                </a:tc>
                <a:extLst>
                  <a:ext uri="{0D108BD9-81ED-4DB2-BD59-A6C34878D82A}">
                    <a16:rowId xmlns:a16="http://schemas.microsoft.com/office/drawing/2014/main" val="3704673215"/>
                  </a:ext>
                </a:extLst>
              </a:tr>
            </a:tbl>
          </a:graphicData>
        </a:graphic>
      </p:graphicFrame>
    </p:spTree>
    <p:extLst>
      <p:ext uri="{BB962C8B-B14F-4D97-AF65-F5344CB8AC3E}">
        <p14:creationId xmlns:p14="http://schemas.microsoft.com/office/powerpoint/2010/main" val="3740259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idx="4294967295"/>
          </p:nvPr>
        </p:nvSpPr>
        <p:spPr>
          <a:xfrm>
            <a:off x="833966" y="1028069"/>
            <a:ext cx="10524067" cy="654050"/>
          </a:xfrm>
          <a:noFill/>
          <a:ln>
            <a:noFill/>
          </a:ln>
        </p:spPr>
        <p:txBody>
          <a:bodyPr spcFirstLastPara="1" wrap="square" lIns="91425" tIns="91425" rIns="91425" bIns="91425" anchor="ctr" anchorCtr="0">
            <a:noAutofit/>
          </a:bodyPr>
          <a:lstStyle/>
          <a:p>
            <a:pPr algn="ctr"/>
            <a:r>
              <a:rPr lang="vi-VN" dirty="0">
                <a:solidFill>
                  <a:schemeClr val="accent1">
                    <a:lumMod val="50000"/>
                  </a:schemeClr>
                </a:solidFill>
                <a:latin typeface="Arial" panose="020B0604020202020204" pitchFamily="34" charset="0"/>
              </a:rPr>
              <a:t>Thực trạng sử dụng năng lượng trong công nghiệp</a:t>
            </a:r>
            <a:endParaRPr lang="en-US" dirty="0">
              <a:solidFill>
                <a:schemeClr val="accent1">
                  <a:lumMod val="50000"/>
                </a:schemeClr>
              </a:solidFill>
              <a:latin typeface="Arial" panose="020B0604020202020204" pitchFamily="34" charset="0"/>
            </a:endParaRPr>
          </a:p>
        </p:txBody>
      </p:sp>
      <p:graphicFrame>
        <p:nvGraphicFramePr>
          <p:cNvPr id="6" name="Rectangle 1">
            <a:extLst>
              <a:ext uri="{FF2B5EF4-FFF2-40B4-BE49-F238E27FC236}">
                <a16:creationId xmlns:a16="http://schemas.microsoft.com/office/drawing/2014/main" id="{C7D5A8F7-9591-108A-3D0B-712B5D795473}"/>
              </a:ext>
            </a:extLst>
          </p:cNvPr>
          <p:cNvGraphicFramePr/>
          <p:nvPr>
            <p:extLst>
              <p:ext uri="{D42A27DB-BD31-4B8C-83A1-F6EECF244321}">
                <p14:modId xmlns:p14="http://schemas.microsoft.com/office/powerpoint/2010/main" val="4175283931"/>
              </p:ext>
            </p:extLst>
          </p:nvPr>
        </p:nvGraphicFramePr>
        <p:xfrm>
          <a:off x="286216" y="1682119"/>
          <a:ext cx="5200184" cy="4350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hart 4">
            <a:extLst>
              <a:ext uri="{FF2B5EF4-FFF2-40B4-BE49-F238E27FC236}">
                <a16:creationId xmlns:a16="http://schemas.microsoft.com/office/drawing/2014/main" id="{94244EED-C7B5-4100-AC4E-756D549D01F6}"/>
              </a:ext>
            </a:extLst>
          </p:cNvPr>
          <p:cNvGraphicFramePr>
            <a:graphicFrameLocks/>
          </p:cNvGraphicFramePr>
          <p:nvPr>
            <p:extLst>
              <p:ext uri="{D42A27DB-BD31-4B8C-83A1-F6EECF244321}">
                <p14:modId xmlns:p14="http://schemas.microsoft.com/office/powerpoint/2010/main" val="190368646"/>
              </p:ext>
            </p:extLst>
          </p:nvPr>
        </p:nvGraphicFramePr>
        <p:xfrm>
          <a:off x="5777001" y="1909282"/>
          <a:ext cx="6128783" cy="3289610"/>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2072997940"/>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idx="4294967295"/>
          </p:nvPr>
        </p:nvSpPr>
        <p:spPr>
          <a:xfrm>
            <a:off x="833967" y="1089994"/>
            <a:ext cx="10524067" cy="654050"/>
          </a:xfrm>
          <a:noFill/>
          <a:ln>
            <a:noFill/>
          </a:ln>
        </p:spPr>
        <p:txBody>
          <a:bodyPr spcFirstLastPara="1" wrap="square" lIns="91425" tIns="91425" rIns="91425" bIns="91425" anchor="ctr" anchorCtr="0">
            <a:noAutofit/>
          </a:bodyPr>
          <a:lstStyle/>
          <a:p>
            <a:pPr algn="ctr"/>
            <a:r>
              <a:rPr lang="vi-VN" dirty="0">
                <a:solidFill>
                  <a:schemeClr val="accent1">
                    <a:lumMod val="50000"/>
                  </a:schemeClr>
                </a:solidFill>
                <a:latin typeface="Arial" panose="020B0604020202020204" pitchFamily="34" charset="0"/>
              </a:rPr>
              <a:t>Nguyên nhân tiêu thụ năng lượng cao</a:t>
            </a:r>
            <a:endParaRPr lang="en-US" dirty="0">
              <a:solidFill>
                <a:schemeClr val="accent1">
                  <a:lumMod val="50000"/>
                </a:schemeClr>
              </a:solidFill>
              <a:latin typeface="Arial" panose="020B0604020202020204" pitchFamily="34" charset="0"/>
            </a:endParaRPr>
          </a:p>
        </p:txBody>
      </p:sp>
      <p:graphicFrame>
        <p:nvGraphicFramePr>
          <p:cNvPr id="6" name="Rectangle 1">
            <a:extLst>
              <a:ext uri="{FF2B5EF4-FFF2-40B4-BE49-F238E27FC236}">
                <a16:creationId xmlns:a16="http://schemas.microsoft.com/office/drawing/2014/main" id="{607938DA-2B5E-9457-5851-58285C626413}"/>
              </a:ext>
            </a:extLst>
          </p:cNvPr>
          <p:cNvGraphicFramePr/>
          <p:nvPr>
            <p:extLst>
              <p:ext uri="{D42A27DB-BD31-4B8C-83A1-F6EECF244321}">
                <p14:modId xmlns:p14="http://schemas.microsoft.com/office/powerpoint/2010/main" val="984000071"/>
              </p:ext>
            </p:extLst>
          </p:nvPr>
        </p:nvGraphicFramePr>
        <p:xfrm>
          <a:off x="609601" y="1607119"/>
          <a:ext cx="5391150" cy="38338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a:extLst>
              <a:ext uri="{FF2B5EF4-FFF2-40B4-BE49-F238E27FC236}">
                <a16:creationId xmlns:a16="http://schemas.microsoft.com/office/drawing/2014/main" id="{EA7B974F-6598-40C3-BBBB-AD5CA3965107}"/>
              </a:ext>
            </a:extLst>
          </p:cNvPr>
          <p:cNvPicPr>
            <a:picLocks noGrp="1" noChangeAspect="1" noChangeArrowheads="1"/>
          </p:cNvPicPr>
          <p:nvPr>
            <p:ph idx="4294967295"/>
          </p:nvPr>
        </p:nvPicPr>
        <p:blipFill>
          <a:blip r:embed="rId7">
            <a:extLst>
              <a:ext uri="{28A0092B-C50C-407E-A947-70E740481C1C}">
                <a14:useLocalDpi xmlns:a14="http://schemas.microsoft.com/office/drawing/2010/main" val="0"/>
              </a:ext>
            </a:extLst>
          </a:blip>
          <a:srcRect/>
          <a:stretch>
            <a:fillRect/>
          </a:stretch>
        </p:blipFill>
        <p:spPr bwMode="auto">
          <a:xfrm>
            <a:off x="6191249" y="1846881"/>
            <a:ext cx="5391150" cy="359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670595"/>
      </p:ext>
    </p:extLst>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idx="4294967295"/>
          </p:nvPr>
        </p:nvSpPr>
        <p:spPr>
          <a:xfrm>
            <a:off x="833966" y="1209608"/>
            <a:ext cx="10524067" cy="654050"/>
          </a:xfrm>
          <a:noFill/>
          <a:ln>
            <a:noFill/>
          </a:ln>
        </p:spPr>
        <p:txBody>
          <a:bodyPr spcFirstLastPara="1" wrap="square" lIns="91425" tIns="91425" rIns="91425" bIns="91425" anchor="ctr" anchorCtr="0">
            <a:noAutofit/>
          </a:bodyPr>
          <a:lstStyle/>
          <a:p>
            <a:pPr algn="ctr"/>
            <a:r>
              <a:rPr lang="vi-VN" dirty="0">
                <a:solidFill>
                  <a:schemeClr val="accent1">
                    <a:lumMod val="50000"/>
                  </a:schemeClr>
                </a:solidFill>
                <a:latin typeface="Arial" panose="020B0604020202020204" pitchFamily="34" charset="0"/>
              </a:rPr>
              <a:t>Những thách thức trong quản lý và SDNL</a:t>
            </a:r>
            <a:endParaRPr lang="en-US" dirty="0">
              <a:solidFill>
                <a:schemeClr val="accent1">
                  <a:lumMod val="50000"/>
                </a:schemeClr>
              </a:solidFill>
              <a:latin typeface="Arial" panose="020B0604020202020204" pitchFamily="34" charset="0"/>
            </a:endParaRPr>
          </a:p>
        </p:txBody>
      </p:sp>
      <p:graphicFrame>
        <p:nvGraphicFramePr>
          <p:cNvPr id="6" name="Rectangle 1">
            <a:extLst>
              <a:ext uri="{FF2B5EF4-FFF2-40B4-BE49-F238E27FC236}">
                <a16:creationId xmlns:a16="http://schemas.microsoft.com/office/drawing/2014/main" id="{E70FDCDB-93AA-EBCA-7CE7-F6A73D2F99FC}"/>
              </a:ext>
            </a:extLst>
          </p:cNvPr>
          <p:cNvGraphicFramePr/>
          <p:nvPr>
            <p:extLst>
              <p:ext uri="{D42A27DB-BD31-4B8C-83A1-F6EECF244321}">
                <p14:modId xmlns:p14="http://schemas.microsoft.com/office/powerpoint/2010/main" val="959800756"/>
              </p:ext>
            </p:extLst>
          </p:nvPr>
        </p:nvGraphicFramePr>
        <p:xfrm>
          <a:off x="609600" y="1536633"/>
          <a:ext cx="10972800" cy="4772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983730"/>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idx="4294967295"/>
          </p:nvPr>
        </p:nvSpPr>
        <p:spPr>
          <a:xfrm>
            <a:off x="530325" y="1095638"/>
            <a:ext cx="10972800" cy="495200"/>
          </a:xfrm>
        </p:spPr>
        <p:txBody>
          <a:bodyPr>
            <a:noAutofit/>
          </a:bodyPr>
          <a:lstStyle/>
          <a:p>
            <a:pPr algn="ctr"/>
            <a:r>
              <a:rPr lang="vi-VN" dirty="0">
                <a:solidFill>
                  <a:schemeClr val="accent1">
                    <a:lumMod val="50000"/>
                  </a:schemeClr>
                </a:solidFill>
                <a:latin typeface="Arial" panose="020B0604020202020204" pitchFamily="34" charset="0"/>
              </a:rPr>
              <a:t>Xu hướng phát triển bền vững trong công nghiệp</a:t>
            </a:r>
            <a:endParaRPr lang="en-US" dirty="0">
              <a:solidFill>
                <a:schemeClr val="accent1">
                  <a:lumMod val="50000"/>
                </a:schemeClr>
              </a:solidFill>
            </a:endParaRPr>
          </a:p>
        </p:txBody>
      </p:sp>
      <p:sp>
        <p:nvSpPr>
          <p:cNvPr id="41" name="Google Shape;648;p13">
            <a:extLst>
              <a:ext uri="{FF2B5EF4-FFF2-40B4-BE49-F238E27FC236}">
                <a16:creationId xmlns:a16="http://schemas.microsoft.com/office/drawing/2014/main" id="{0E91619C-864D-4743-BC49-330606CAAB39}"/>
              </a:ext>
            </a:extLst>
          </p:cNvPr>
          <p:cNvSpPr txBox="1"/>
          <p:nvPr/>
        </p:nvSpPr>
        <p:spPr>
          <a:xfrm>
            <a:off x="390118" y="1556485"/>
            <a:ext cx="3363281" cy="323807"/>
          </a:xfrm>
          <a:prstGeom prst="rect">
            <a:avLst/>
          </a:prstGeom>
          <a:noFill/>
          <a:ln>
            <a:noFill/>
          </a:ln>
        </p:spPr>
        <p:txBody>
          <a:bodyPr spcFirstLastPara="1" wrap="square" lIns="0" tIns="15875" rIns="0" bIns="0" anchor="t" anchorCtr="0">
            <a:spAutoFit/>
          </a:bodyPr>
          <a:lstStyle/>
          <a:p>
            <a:pPr marL="12700" marR="0" lvl="0" indent="0" algn="l" rtl="0">
              <a:lnSpc>
                <a:spcPct val="100000"/>
              </a:lnSpc>
              <a:spcBef>
                <a:spcPts val="0"/>
              </a:spcBef>
              <a:spcAft>
                <a:spcPts val="0"/>
              </a:spcAft>
              <a:buClr>
                <a:srgbClr val="000000"/>
              </a:buClr>
              <a:buSzPts val="3600"/>
              <a:buFont typeface="Arial"/>
              <a:buNone/>
            </a:pPr>
            <a:r>
              <a:rPr lang="en-US" sz="2000" b="1" i="0" u="none" strike="noStrike" cap="none" dirty="0">
                <a:solidFill>
                  <a:srgbClr val="1A5275"/>
                </a:solidFill>
                <a:latin typeface="Arial" panose="020B0604020202020204" pitchFamily="34" charset="0"/>
                <a:ea typeface="Lato"/>
                <a:cs typeface="Arial" panose="020B0604020202020204" pitchFamily="34" charset="0"/>
                <a:sym typeface="Lato"/>
              </a:rPr>
              <a:t>Chuyển dịch năng lượng</a:t>
            </a:r>
            <a:endParaRPr sz="2000" b="0" i="0" u="none" strike="noStrike" cap="none" dirty="0">
              <a:solidFill>
                <a:srgbClr val="000000"/>
              </a:solidFill>
              <a:latin typeface="Arial" panose="020B0604020202020204" pitchFamily="34" charset="0"/>
              <a:ea typeface="Lato"/>
              <a:cs typeface="Arial" panose="020B0604020202020204" pitchFamily="34" charset="0"/>
              <a:sym typeface="Lato"/>
            </a:endParaRPr>
          </a:p>
        </p:txBody>
      </p:sp>
      <p:sp>
        <p:nvSpPr>
          <p:cNvPr id="42" name="Google Shape;649;p13">
            <a:extLst>
              <a:ext uri="{FF2B5EF4-FFF2-40B4-BE49-F238E27FC236}">
                <a16:creationId xmlns:a16="http://schemas.microsoft.com/office/drawing/2014/main" id="{45BA84B4-6D21-48BE-BD86-B26FCAB351A5}"/>
              </a:ext>
            </a:extLst>
          </p:cNvPr>
          <p:cNvSpPr txBox="1"/>
          <p:nvPr/>
        </p:nvSpPr>
        <p:spPr>
          <a:xfrm>
            <a:off x="7817246" y="5012086"/>
            <a:ext cx="398780" cy="215428"/>
          </a:xfrm>
          <a:prstGeom prst="rect">
            <a:avLst/>
          </a:prstGeom>
          <a:noFill/>
          <a:ln>
            <a:noFill/>
          </a:ln>
        </p:spPr>
        <p:txBody>
          <a:bodyPr spcFirstLastPara="1" wrap="square" lIns="0" tIns="15225" rIns="0" bIns="0" anchor="t" anchorCtr="0">
            <a:spAutoFit/>
          </a:bodyPr>
          <a:lstStyle/>
          <a:p>
            <a:pPr marL="12700" marR="0" lvl="0" indent="0" algn="l" rtl="0">
              <a:lnSpc>
                <a:spcPct val="100000"/>
              </a:lnSpc>
              <a:spcBef>
                <a:spcPts val="0"/>
              </a:spcBef>
              <a:spcAft>
                <a:spcPts val="0"/>
              </a:spcAft>
              <a:buClr>
                <a:srgbClr val="000000"/>
              </a:buClr>
              <a:buSzPts val="1300"/>
              <a:buFont typeface="Arial"/>
              <a:buNone/>
            </a:pPr>
            <a:r>
              <a:rPr lang="en-US" sz="1300" b="1" i="0" u="none" strike="noStrike" cap="none" dirty="0">
                <a:solidFill>
                  <a:srgbClr val="FFFFFF"/>
                </a:solidFill>
                <a:latin typeface="Arial" panose="020B0604020202020204" pitchFamily="34" charset="0"/>
                <a:ea typeface="Lato"/>
                <a:cs typeface="Arial" panose="020B0604020202020204" pitchFamily="34" charset="0"/>
                <a:sym typeface="Lato"/>
              </a:rPr>
              <a:t>2027</a:t>
            </a:r>
            <a:endParaRPr sz="1300" b="0" i="0" u="none" strike="noStrike" cap="none" dirty="0">
              <a:solidFill>
                <a:srgbClr val="000000"/>
              </a:solidFill>
              <a:latin typeface="Arial" panose="020B0604020202020204" pitchFamily="34" charset="0"/>
              <a:ea typeface="Lato"/>
              <a:cs typeface="Arial" panose="020B0604020202020204" pitchFamily="34" charset="0"/>
              <a:sym typeface="Lato"/>
            </a:endParaRPr>
          </a:p>
        </p:txBody>
      </p:sp>
      <p:pic>
        <p:nvPicPr>
          <p:cNvPr id="45" name="Google Shape;652;p13">
            <a:extLst>
              <a:ext uri="{FF2B5EF4-FFF2-40B4-BE49-F238E27FC236}">
                <a16:creationId xmlns:a16="http://schemas.microsoft.com/office/drawing/2014/main" id="{A39C7A78-832C-4D0E-8D71-F93367EDEAF4}"/>
              </a:ext>
            </a:extLst>
          </p:cNvPr>
          <p:cNvPicPr preferRelativeResize="0"/>
          <p:nvPr/>
        </p:nvPicPr>
        <p:blipFill rotWithShape="1">
          <a:blip r:embed="rId2">
            <a:alphaModFix/>
          </a:blip>
          <a:srcRect/>
          <a:stretch/>
        </p:blipFill>
        <p:spPr>
          <a:xfrm>
            <a:off x="473176" y="4989083"/>
            <a:ext cx="11087098" cy="40165"/>
          </a:xfrm>
          <a:prstGeom prst="rect">
            <a:avLst/>
          </a:prstGeom>
          <a:noFill/>
          <a:ln>
            <a:noFill/>
          </a:ln>
        </p:spPr>
      </p:pic>
      <p:sp>
        <p:nvSpPr>
          <p:cNvPr id="46" name="Google Shape;653;p13">
            <a:extLst>
              <a:ext uri="{FF2B5EF4-FFF2-40B4-BE49-F238E27FC236}">
                <a16:creationId xmlns:a16="http://schemas.microsoft.com/office/drawing/2014/main" id="{E4857D7D-E986-4E2A-974D-AAF0BBF0E712}"/>
              </a:ext>
            </a:extLst>
          </p:cNvPr>
          <p:cNvSpPr/>
          <p:nvPr/>
        </p:nvSpPr>
        <p:spPr>
          <a:xfrm>
            <a:off x="390118" y="5022422"/>
            <a:ext cx="737870" cy="777863"/>
          </a:xfrm>
          <a:custGeom>
            <a:avLst/>
            <a:gdLst/>
            <a:ahLst/>
            <a:cxnLst/>
            <a:rect l="l" t="t" r="r" b="b"/>
            <a:pathLst>
              <a:path w="737869" h="737870" extrusionOk="0">
                <a:moveTo>
                  <a:pt x="737615" y="737615"/>
                </a:moveTo>
                <a:lnTo>
                  <a:pt x="0" y="737615"/>
                </a:lnTo>
                <a:lnTo>
                  <a:pt x="0" y="0"/>
                </a:lnTo>
                <a:lnTo>
                  <a:pt x="737615" y="0"/>
                </a:lnTo>
                <a:lnTo>
                  <a:pt x="737615" y="44576"/>
                </a:lnTo>
                <a:lnTo>
                  <a:pt x="368807" y="44576"/>
                </a:lnTo>
                <a:lnTo>
                  <a:pt x="354769" y="44920"/>
                </a:lnTo>
                <a:lnTo>
                  <a:pt x="313060" y="50067"/>
                </a:lnTo>
                <a:lnTo>
                  <a:pt x="272556" y="61272"/>
                </a:lnTo>
                <a:lnTo>
                  <a:pt x="234104" y="78313"/>
                </a:lnTo>
                <a:lnTo>
                  <a:pt x="198571" y="100817"/>
                </a:lnTo>
                <a:lnTo>
                  <a:pt x="166752" y="128269"/>
                </a:lnTo>
                <a:lnTo>
                  <a:pt x="139299" y="160088"/>
                </a:lnTo>
                <a:lnTo>
                  <a:pt x="116795" y="195621"/>
                </a:lnTo>
                <a:lnTo>
                  <a:pt x="99754" y="234074"/>
                </a:lnTo>
                <a:lnTo>
                  <a:pt x="88548" y="274579"/>
                </a:lnTo>
                <a:lnTo>
                  <a:pt x="83401" y="316288"/>
                </a:lnTo>
                <a:lnTo>
                  <a:pt x="83057" y="330326"/>
                </a:lnTo>
                <a:lnTo>
                  <a:pt x="83401" y="344364"/>
                </a:lnTo>
                <a:lnTo>
                  <a:pt x="88548" y="386072"/>
                </a:lnTo>
                <a:lnTo>
                  <a:pt x="99754" y="426575"/>
                </a:lnTo>
                <a:lnTo>
                  <a:pt x="116796" y="465028"/>
                </a:lnTo>
                <a:lnTo>
                  <a:pt x="139300" y="500562"/>
                </a:lnTo>
                <a:lnTo>
                  <a:pt x="166752" y="532381"/>
                </a:lnTo>
                <a:lnTo>
                  <a:pt x="198571" y="559833"/>
                </a:lnTo>
                <a:lnTo>
                  <a:pt x="234104" y="582337"/>
                </a:lnTo>
                <a:lnTo>
                  <a:pt x="272556" y="599379"/>
                </a:lnTo>
                <a:lnTo>
                  <a:pt x="313060" y="610585"/>
                </a:lnTo>
                <a:lnTo>
                  <a:pt x="354769" y="615733"/>
                </a:lnTo>
                <a:lnTo>
                  <a:pt x="368807" y="616076"/>
                </a:lnTo>
                <a:lnTo>
                  <a:pt x="737615" y="616076"/>
                </a:lnTo>
                <a:lnTo>
                  <a:pt x="737615" y="737615"/>
                </a:lnTo>
                <a:close/>
              </a:path>
              <a:path w="737869" h="737870" extrusionOk="0">
                <a:moveTo>
                  <a:pt x="737615" y="616076"/>
                </a:moveTo>
                <a:lnTo>
                  <a:pt x="368807" y="616076"/>
                </a:lnTo>
                <a:lnTo>
                  <a:pt x="382846" y="615733"/>
                </a:lnTo>
                <a:lnTo>
                  <a:pt x="396816" y="614703"/>
                </a:lnTo>
                <a:lnTo>
                  <a:pt x="438256" y="607509"/>
                </a:lnTo>
                <a:lnTo>
                  <a:pt x="478159" y="594324"/>
                </a:lnTo>
                <a:lnTo>
                  <a:pt x="515699" y="575431"/>
                </a:lnTo>
                <a:lnTo>
                  <a:pt x="550087" y="551216"/>
                </a:lnTo>
                <a:lnTo>
                  <a:pt x="580547" y="522212"/>
                </a:lnTo>
                <a:lnTo>
                  <a:pt x="606400" y="489080"/>
                </a:lnTo>
                <a:lnTo>
                  <a:pt x="627117" y="452515"/>
                </a:lnTo>
                <a:lnTo>
                  <a:pt x="642256" y="413275"/>
                </a:lnTo>
                <a:lnTo>
                  <a:pt x="651469" y="372237"/>
                </a:lnTo>
                <a:lnTo>
                  <a:pt x="654557" y="330326"/>
                </a:lnTo>
                <a:lnTo>
                  <a:pt x="654214" y="316288"/>
                </a:lnTo>
                <a:lnTo>
                  <a:pt x="649067" y="274579"/>
                </a:lnTo>
                <a:lnTo>
                  <a:pt x="637861" y="234074"/>
                </a:lnTo>
                <a:lnTo>
                  <a:pt x="620819" y="195621"/>
                </a:lnTo>
                <a:lnTo>
                  <a:pt x="598315" y="160088"/>
                </a:lnTo>
                <a:lnTo>
                  <a:pt x="570863" y="128269"/>
                </a:lnTo>
                <a:lnTo>
                  <a:pt x="539043" y="100817"/>
                </a:lnTo>
                <a:lnTo>
                  <a:pt x="503511" y="78313"/>
                </a:lnTo>
                <a:lnTo>
                  <a:pt x="465058" y="61272"/>
                </a:lnTo>
                <a:lnTo>
                  <a:pt x="424554" y="50067"/>
                </a:lnTo>
                <a:lnTo>
                  <a:pt x="382846" y="44920"/>
                </a:lnTo>
                <a:lnTo>
                  <a:pt x="368807" y="44576"/>
                </a:lnTo>
                <a:lnTo>
                  <a:pt x="737615" y="44576"/>
                </a:lnTo>
                <a:lnTo>
                  <a:pt x="737615" y="616076"/>
                </a:lnTo>
                <a:close/>
              </a:path>
            </a:pathLst>
          </a:custGeom>
          <a:solidFill>
            <a:srgbClr val="000000">
              <a:alpha val="9803"/>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pic>
        <p:nvPicPr>
          <p:cNvPr id="47" name="Google Shape;654;p13">
            <a:extLst>
              <a:ext uri="{FF2B5EF4-FFF2-40B4-BE49-F238E27FC236}">
                <a16:creationId xmlns:a16="http://schemas.microsoft.com/office/drawing/2014/main" id="{61F40552-8A99-45FF-8F39-979255840F32}"/>
              </a:ext>
            </a:extLst>
          </p:cNvPr>
          <p:cNvPicPr preferRelativeResize="0"/>
          <p:nvPr/>
        </p:nvPicPr>
        <p:blipFill rotWithShape="1">
          <a:blip r:embed="rId3">
            <a:alphaModFix/>
          </a:blip>
          <a:srcRect/>
          <a:stretch/>
        </p:blipFill>
        <p:spPr>
          <a:xfrm>
            <a:off x="473176" y="5069415"/>
            <a:ext cx="571499" cy="602474"/>
          </a:xfrm>
          <a:prstGeom prst="rect">
            <a:avLst/>
          </a:prstGeom>
          <a:noFill/>
          <a:ln>
            <a:noFill/>
          </a:ln>
        </p:spPr>
      </p:pic>
      <p:sp>
        <p:nvSpPr>
          <p:cNvPr id="48" name="Google Shape;655;p13">
            <a:extLst>
              <a:ext uri="{FF2B5EF4-FFF2-40B4-BE49-F238E27FC236}">
                <a16:creationId xmlns:a16="http://schemas.microsoft.com/office/drawing/2014/main" id="{37EF592A-1DEE-4F5E-B5C6-D20F788CB0E5}"/>
              </a:ext>
            </a:extLst>
          </p:cNvPr>
          <p:cNvSpPr txBox="1"/>
          <p:nvPr/>
        </p:nvSpPr>
        <p:spPr>
          <a:xfrm>
            <a:off x="7543308" y="5400653"/>
            <a:ext cx="398780" cy="215428"/>
          </a:xfrm>
          <a:prstGeom prst="rect">
            <a:avLst/>
          </a:prstGeom>
          <a:noFill/>
          <a:ln>
            <a:noFill/>
          </a:ln>
        </p:spPr>
        <p:txBody>
          <a:bodyPr spcFirstLastPara="1" wrap="square" lIns="0" tIns="15225" rIns="0" bIns="0" anchor="t" anchorCtr="0">
            <a:spAutoFit/>
          </a:bodyPr>
          <a:lstStyle/>
          <a:p>
            <a:pPr marL="12700" marR="0" lvl="0" indent="0" algn="l" rtl="0">
              <a:lnSpc>
                <a:spcPct val="100000"/>
              </a:lnSpc>
              <a:spcBef>
                <a:spcPts val="0"/>
              </a:spcBef>
              <a:spcAft>
                <a:spcPts val="0"/>
              </a:spcAft>
              <a:buClr>
                <a:srgbClr val="000000"/>
              </a:buClr>
              <a:buSzPts val="1300"/>
              <a:buFont typeface="Arial"/>
              <a:buNone/>
            </a:pPr>
            <a:r>
              <a:rPr lang="en-US" sz="1300" b="1" i="0" u="none" strike="noStrike" cap="none" dirty="0">
                <a:solidFill>
                  <a:srgbClr val="FFFFFF"/>
                </a:solidFill>
                <a:latin typeface="Arial" panose="020B0604020202020204" pitchFamily="34" charset="0"/>
                <a:ea typeface="Lato"/>
                <a:cs typeface="Arial" panose="020B0604020202020204" pitchFamily="34" charset="0"/>
                <a:sym typeface="Lato"/>
              </a:rPr>
              <a:t>2023</a:t>
            </a:r>
            <a:endParaRPr sz="13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
        <p:nvSpPr>
          <p:cNvPr id="49" name="Google Shape;656;p13">
            <a:extLst>
              <a:ext uri="{FF2B5EF4-FFF2-40B4-BE49-F238E27FC236}">
                <a16:creationId xmlns:a16="http://schemas.microsoft.com/office/drawing/2014/main" id="{32BDD0D8-DF49-4A14-A2C9-26FE51A43C3C}"/>
              </a:ext>
            </a:extLst>
          </p:cNvPr>
          <p:cNvSpPr txBox="1"/>
          <p:nvPr/>
        </p:nvSpPr>
        <p:spPr>
          <a:xfrm>
            <a:off x="634851" y="11335384"/>
            <a:ext cx="407034" cy="330200"/>
          </a:xfrm>
          <a:prstGeom prst="rect">
            <a:avLst/>
          </a:prstGeom>
          <a:noFill/>
          <a:ln>
            <a:noFill/>
          </a:ln>
        </p:spPr>
        <p:txBody>
          <a:bodyPr spcFirstLastPara="1" wrap="square" lIns="0" tIns="12700" rIns="0" bIns="0" anchor="t" anchorCtr="0">
            <a:spAutoFit/>
          </a:bodyPr>
          <a:lstStyle/>
          <a:p>
            <a:pPr marL="69215" marR="5080" lvl="0" indent="-57150" algn="l" rtl="0">
              <a:lnSpc>
                <a:spcPct val="111100"/>
              </a:lnSpc>
              <a:spcBef>
                <a:spcPts val="0"/>
              </a:spcBef>
              <a:spcAft>
                <a:spcPts val="0"/>
              </a:spcAft>
              <a:buClr>
                <a:srgbClr val="000000"/>
              </a:buClr>
              <a:buSzPts val="900"/>
              <a:buFont typeface="Arial"/>
              <a:buNone/>
            </a:pPr>
            <a:r>
              <a:rPr lang="en-US" sz="900" b="0" i="0" u="none" strike="noStrike" cap="none" dirty="0">
                <a:solidFill>
                  <a:srgbClr val="4A5462"/>
                </a:solidFill>
                <a:latin typeface="Arial" panose="020B0604020202020204" pitchFamily="34" charset="0"/>
                <a:ea typeface="Lato"/>
                <a:cs typeface="Arial" panose="020B0604020202020204" pitchFamily="34" charset="0"/>
                <a:sym typeface="Lato"/>
              </a:rPr>
              <a:t>Current State</a:t>
            </a:r>
            <a:endParaRPr sz="9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
        <p:nvSpPr>
          <p:cNvPr id="50" name="Google Shape;660;p13">
            <a:extLst>
              <a:ext uri="{FF2B5EF4-FFF2-40B4-BE49-F238E27FC236}">
                <a16:creationId xmlns:a16="http://schemas.microsoft.com/office/drawing/2014/main" id="{80D284E4-E2A0-43F4-ADF1-C0CDA2E77527}"/>
              </a:ext>
            </a:extLst>
          </p:cNvPr>
          <p:cNvSpPr txBox="1"/>
          <p:nvPr/>
        </p:nvSpPr>
        <p:spPr>
          <a:xfrm>
            <a:off x="4073837" y="5322223"/>
            <a:ext cx="398780" cy="215428"/>
          </a:xfrm>
          <a:prstGeom prst="rect">
            <a:avLst/>
          </a:prstGeom>
          <a:noFill/>
          <a:ln>
            <a:noFill/>
          </a:ln>
        </p:spPr>
        <p:txBody>
          <a:bodyPr spcFirstLastPara="1" wrap="square" lIns="0" tIns="15225" rIns="0" bIns="0" anchor="t" anchorCtr="0">
            <a:spAutoFit/>
          </a:bodyPr>
          <a:lstStyle/>
          <a:p>
            <a:pPr marL="12700" marR="0" lvl="0" indent="0" algn="l" rtl="0">
              <a:lnSpc>
                <a:spcPct val="100000"/>
              </a:lnSpc>
              <a:spcBef>
                <a:spcPts val="0"/>
              </a:spcBef>
              <a:spcAft>
                <a:spcPts val="0"/>
              </a:spcAft>
              <a:buClr>
                <a:srgbClr val="000000"/>
              </a:buClr>
              <a:buSzPts val="1300"/>
              <a:buFont typeface="Arial"/>
              <a:buNone/>
            </a:pPr>
            <a:r>
              <a:rPr lang="en-US" sz="1300" b="1" i="0" u="none" strike="noStrike" cap="none" dirty="0">
                <a:solidFill>
                  <a:srgbClr val="FFFFFF"/>
                </a:solidFill>
                <a:latin typeface="Arial" panose="020B0604020202020204" pitchFamily="34" charset="0"/>
                <a:ea typeface="Lato"/>
                <a:cs typeface="Arial" panose="020B0604020202020204" pitchFamily="34" charset="0"/>
                <a:sym typeface="Lato"/>
              </a:rPr>
              <a:t>2025</a:t>
            </a:r>
            <a:endParaRPr sz="13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
        <p:nvSpPr>
          <p:cNvPr id="51" name="Google Shape;661;p13">
            <a:extLst>
              <a:ext uri="{FF2B5EF4-FFF2-40B4-BE49-F238E27FC236}">
                <a16:creationId xmlns:a16="http://schemas.microsoft.com/office/drawing/2014/main" id="{706940DF-594C-4414-A252-C02C4D0DD79E}"/>
              </a:ext>
            </a:extLst>
          </p:cNvPr>
          <p:cNvSpPr txBox="1"/>
          <p:nvPr/>
        </p:nvSpPr>
        <p:spPr>
          <a:xfrm>
            <a:off x="7661042" y="5406640"/>
            <a:ext cx="398780" cy="215428"/>
          </a:xfrm>
          <a:prstGeom prst="rect">
            <a:avLst/>
          </a:prstGeom>
          <a:noFill/>
          <a:ln>
            <a:noFill/>
          </a:ln>
        </p:spPr>
        <p:txBody>
          <a:bodyPr spcFirstLastPara="1" wrap="square" lIns="0" tIns="15225" rIns="0" bIns="0" anchor="t" anchorCtr="0">
            <a:spAutoFit/>
          </a:bodyPr>
          <a:lstStyle/>
          <a:p>
            <a:pPr marL="12700" marR="0" lvl="0" indent="0" algn="l" rtl="0">
              <a:lnSpc>
                <a:spcPct val="100000"/>
              </a:lnSpc>
              <a:spcBef>
                <a:spcPts val="0"/>
              </a:spcBef>
              <a:spcAft>
                <a:spcPts val="0"/>
              </a:spcAft>
              <a:buClr>
                <a:srgbClr val="000000"/>
              </a:buClr>
              <a:buSzPts val="1300"/>
              <a:buFont typeface="Arial"/>
              <a:buNone/>
            </a:pPr>
            <a:r>
              <a:rPr lang="en-US" sz="1300" b="1" i="0" u="none" strike="noStrike" cap="none" dirty="0">
                <a:solidFill>
                  <a:srgbClr val="FFFFFF"/>
                </a:solidFill>
                <a:latin typeface="Arial" panose="020B0604020202020204" pitchFamily="34" charset="0"/>
                <a:ea typeface="Lato"/>
                <a:cs typeface="Arial" panose="020B0604020202020204" pitchFamily="34" charset="0"/>
                <a:sym typeface="Lato"/>
              </a:rPr>
              <a:t>2027</a:t>
            </a:r>
            <a:endParaRPr sz="13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
        <p:nvSpPr>
          <p:cNvPr id="52" name="Google Shape;662;p13">
            <a:extLst>
              <a:ext uri="{FF2B5EF4-FFF2-40B4-BE49-F238E27FC236}">
                <a16:creationId xmlns:a16="http://schemas.microsoft.com/office/drawing/2014/main" id="{D2F2EA56-5D03-461F-8A4C-204C5A4C83C6}"/>
              </a:ext>
            </a:extLst>
          </p:cNvPr>
          <p:cNvSpPr txBox="1"/>
          <p:nvPr/>
        </p:nvSpPr>
        <p:spPr>
          <a:xfrm>
            <a:off x="7447696" y="5863843"/>
            <a:ext cx="697348" cy="320344"/>
          </a:xfrm>
          <a:prstGeom prst="rect">
            <a:avLst/>
          </a:prstGeom>
          <a:noFill/>
          <a:ln>
            <a:noFill/>
          </a:ln>
        </p:spPr>
        <p:txBody>
          <a:bodyPr spcFirstLastPara="1" wrap="square" lIns="0" tIns="12700" rIns="0" bIns="0" anchor="t" anchorCtr="0">
            <a:spAutoFit/>
          </a:bodyPr>
          <a:lstStyle/>
          <a:p>
            <a:pPr marL="12700" marR="5080" lvl="0" indent="9525" algn="ctr" rtl="0">
              <a:lnSpc>
                <a:spcPct val="111100"/>
              </a:lnSpc>
              <a:spcBef>
                <a:spcPts val="0"/>
              </a:spcBef>
              <a:spcAft>
                <a:spcPts val="0"/>
              </a:spcAft>
              <a:buClr>
                <a:srgbClr val="000000"/>
              </a:buClr>
              <a:buSzPts val="900"/>
              <a:buFont typeface="Arial"/>
              <a:buNone/>
            </a:pPr>
            <a:r>
              <a:rPr lang="en-US" sz="900" b="0" i="0" u="none" strike="noStrike" cap="none" dirty="0">
                <a:solidFill>
                  <a:schemeClr val="tx1"/>
                </a:solidFill>
                <a:latin typeface="Arial" panose="020B0604020202020204" pitchFamily="34" charset="0"/>
                <a:ea typeface="Lato"/>
                <a:cs typeface="Arial" panose="020B0604020202020204" pitchFamily="34" charset="0"/>
                <a:sym typeface="Lato"/>
              </a:rPr>
              <a:t>Tăng trưởng thị trường</a:t>
            </a:r>
            <a:endParaRPr sz="900" b="0" i="0" u="none" strike="noStrike" cap="none" dirty="0">
              <a:solidFill>
                <a:schemeClr val="tx1"/>
              </a:solidFill>
              <a:latin typeface="Arial" panose="020B0604020202020204" pitchFamily="34" charset="0"/>
              <a:ea typeface="Lato"/>
              <a:cs typeface="Arial" panose="020B0604020202020204" pitchFamily="34" charset="0"/>
              <a:sym typeface="Lato"/>
            </a:endParaRPr>
          </a:p>
        </p:txBody>
      </p:sp>
      <p:sp>
        <p:nvSpPr>
          <p:cNvPr id="53" name="Google Shape;663;p13">
            <a:extLst>
              <a:ext uri="{FF2B5EF4-FFF2-40B4-BE49-F238E27FC236}">
                <a16:creationId xmlns:a16="http://schemas.microsoft.com/office/drawing/2014/main" id="{F7BAFF70-3DAA-4D2C-A8C2-0FAE6868AA28}"/>
              </a:ext>
            </a:extLst>
          </p:cNvPr>
          <p:cNvSpPr txBox="1"/>
          <p:nvPr/>
        </p:nvSpPr>
        <p:spPr>
          <a:xfrm>
            <a:off x="7629668" y="5355589"/>
            <a:ext cx="398780" cy="215428"/>
          </a:xfrm>
          <a:prstGeom prst="rect">
            <a:avLst/>
          </a:prstGeom>
          <a:noFill/>
          <a:ln>
            <a:noFill/>
          </a:ln>
        </p:spPr>
        <p:txBody>
          <a:bodyPr spcFirstLastPara="1" wrap="square" lIns="0" tIns="15225" rIns="0" bIns="0" anchor="t" anchorCtr="0">
            <a:spAutoFit/>
          </a:bodyPr>
          <a:lstStyle/>
          <a:p>
            <a:pPr marL="12700" marR="0" lvl="0" indent="0" algn="l" rtl="0">
              <a:lnSpc>
                <a:spcPct val="100000"/>
              </a:lnSpc>
              <a:spcBef>
                <a:spcPts val="0"/>
              </a:spcBef>
              <a:spcAft>
                <a:spcPts val="0"/>
              </a:spcAft>
              <a:buClr>
                <a:srgbClr val="000000"/>
              </a:buClr>
              <a:buSzPts val="1300"/>
              <a:buFont typeface="Arial"/>
              <a:buNone/>
            </a:pPr>
            <a:r>
              <a:rPr lang="en-US" sz="1300" b="1" i="0" u="none" strike="noStrike" cap="none" dirty="0">
                <a:solidFill>
                  <a:srgbClr val="FFFFFF"/>
                </a:solidFill>
                <a:latin typeface="Arial" panose="020B0604020202020204" pitchFamily="34" charset="0"/>
                <a:ea typeface="Lato"/>
                <a:cs typeface="Arial" panose="020B0604020202020204" pitchFamily="34" charset="0"/>
                <a:sym typeface="Lato"/>
              </a:rPr>
              <a:t>2030</a:t>
            </a:r>
            <a:endParaRPr sz="13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
        <p:nvSpPr>
          <p:cNvPr id="54" name="Google Shape;664;p13">
            <a:extLst>
              <a:ext uri="{FF2B5EF4-FFF2-40B4-BE49-F238E27FC236}">
                <a16:creationId xmlns:a16="http://schemas.microsoft.com/office/drawing/2014/main" id="{A2977B2E-1E38-44E7-881B-E73D9BED1D11}"/>
              </a:ext>
            </a:extLst>
          </p:cNvPr>
          <p:cNvSpPr txBox="1"/>
          <p:nvPr/>
        </p:nvSpPr>
        <p:spPr>
          <a:xfrm>
            <a:off x="10906159" y="5838477"/>
            <a:ext cx="737870" cy="320344"/>
          </a:xfrm>
          <a:prstGeom prst="rect">
            <a:avLst/>
          </a:prstGeom>
          <a:noFill/>
          <a:ln>
            <a:noFill/>
          </a:ln>
        </p:spPr>
        <p:txBody>
          <a:bodyPr spcFirstLastPara="1" wrap="square" lIns="0" tIns="12700" rIns="0" bIns="0" anchor="t" anchorCtr="0">
            <a:spAutoFit/>
          </a:bodyPr>
          <a:lstStyle/>
          <a:p>
            <a:pPr marL="15240" marR="5080" lvl="0" indent="-3175" algn="ctr" rtl="0">
              <a:lnSpc>
                <a:spcPct val="111100"/>
              </a:lnSpc>
              <a:spcBef>
                <a:spcPts val="0"/>
              </a:spcBef>
              <a:spcAft>
                <a:spcPts val="0"/>
              </a:spcAft>
              <a:buClr>
                <a:srgbClr val="000000"/>
              </a:buClr>
              <a:buSzPts val="900"/>
              <a:buFont typeface="Arial"/>
              <a:buNone/>
            </a:pPr>
            <a:r>
              <a:rPr lang="en-US" sz="900" b="0" i="0" u="none" strike="noStrike" cap="none" dirty="0">
                <a:solidFill>
                  <a:schemeClr val="tx1"/>
                </a:solidFill>
                <a:latin typeface="Arial" panose="020B0604020202020204" pitchFamily="34" charset="0"/>
                <a:ea typeface="Lato"/>
                <a:cs typeface="Arial" panose="020B0604020202020204" pitchFamily="34" charset="0"/>
                <a:sym typeface="Lato"/>
              </a:rPr>
              <a:t>Thị trường trưởng thành</a:t>
            </a:r>
            <a:endParaRPr sz="900" b="0" i="0" u="none" strike="noStrike" cap="none" dirty="0">
              <a:solidFill>
                <a:schemeClr val="tx1"/>
              </a:solidFill>
              <a:latin typeface="Arial" panose="020B0604020202020204" pitchFamily="34" charset="0"/>
              <a:ea typeface="Lato"/>
              <a:cs typeface="Arial" panose="020B0604020202020204" pitchFamily="34" charset="0"/>
              <a:sym typeface="Lato"/>
            </a:endParaRPr>
          </a:p>
        </p:txBody>
      </p:sp>
      <p:sp>
        <p:nvSpPr>
          <p:cNvPr id="55" name="Google Shape;665;p13">
            <a:extLst>
              <a:ext uri="{FF2B5EF4-FFF2-40B4-BE49-F238E27FC236}">
                <a16:creationId xmlns:a16="http://schemas.microsoft.com/office/drawing/2014/main" id="{A2610674-853F-4F50-B30E-72C09D8E2ED6}"/>
              </a:ext>
            </a:extLst>
          </p:cNvPr>
          <p:cNvSpPr txBox="1"/>
          <p:nvPr/>
        </p:nvSpPr>
        <p:spPr>
          <a:xfrm>
            <a:off x="607521" y="5285280"/>
            <a:ext cx="398700" cy="215400"/>
          </a:xfrm>
          <a:prstGeom prst="rect">
            <a:avLst/>
          </a:prstGeom>
          <a:noFill/>
          <a:ln>
            <a:noFill/>
          </a:ln>
        </p:spPr>
        <p:txBody>
          <a:bodyPr spcFirstLastPara="1" wrap="square" lIns="0" tIns="15225" rIns="0" bIns="0" anchor="t" anchorCtr="0">
            <a:spAutoFit/>
          </a:bodyPr>
          <a:lstStyle/>
          <a:p>
            <a:pPr marL="12700" marR="0" lvl="0" indent="0" algn="l" rtl="0">
              <a:lnSpc>
                <a:spcPct val="100000"/>
              </a:lnSpc>
              <a:spcBef>
                <a:spcPts val="0"/>
              </a:spcBef>
              <a:spcAft>
                <a:spcPts val="0"/>
              </a:spcAft>
              <a:buClr>
                <a:srgbClr val="000000"/>
              </a:buClr>
              <a:buSzPts val="1300"/>
              <a:buFont typeface="Arial"/>
              <a:buNone/>
            </a:pPr>
            <a:r>
              <a:rPr lang="en-US" sz="1300" b="1" i="0" u="none" strike="noStrike" cap="none" dirty="0">
                <a:solidFill>
                  <a:srgbClr val="FFFFFF"/>
                </a:solidFill>
                <a:latin typeface="Arial" panose="020B0604020202020204" pitchFamily="34" charset="0"/>
                <a:ea typeface="Lato"/>
                <a:cs typeface="Arial" panose="020B0604020202020204" pitchFamily="34" charset="0"/>
                <a:sym typeface="Lato"/>
              </a:rPr>
              <a:t>2023</a:t>
            </a:r>
            <a:endParaRPr sz="13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
        <p:nvSpPr>
          <p:cNvPr id="56" name="Google Shape;666;p13">
            <a:extLst>
              <a:ext uri="{FF2B5EF4-FFF2-40B4-BE49-F238E27FC236}">
                <a16:creationId xmlns:a16="http://schemas.microsoft.com/office/drawing/2014/main" id="{3EBF7CCE-DCD5-4CD3-8FDF-DA024F19B746}"/>
              </a:ext>
            </a:extLst>
          </p:cNvPr>
          <p:cNvSpPr txBox="1"/>
          <p:nvPr/>
        </p:nvSpPr>
        <p:spPr>
          <a:xfrm>
            <a:off x="430640" y="5838477"/>
            <a:ext cx="697348" cy="166584"/>
          </a:xfrm>
          <a:prstGeom prst="rect">
            <a:avLst/>
          </a:prstGeom>
          <a:noFill/>
          <a:ln>
            <a:noFill/>
          </a:ln>
        </p:spPr>
        <p:txBody>
          <a:bodyPr spcFirstLastPara="1" wrap="square" lIns="0" tIns="12700" rIns="0" bIns="0" anchor="t" anchorCtr="0">
            <a:spAutoFit/>
          </a:bodyPr>
          <a:lstStyle/>
          <a:p>
            <a:pPr marL="69215" marR="5080" lvl="0" indent="-57150" algn="l" rtl="0">
              <a:lnSpc>
                <a:spcPct val="111100"/>
              </a:lnSpc>
              <a:spcBef>
                <a:spcPts val="0"/>
              </a:spcBef>
              <a:spcAft>
                <a:spcPts val="0"/>
              </a:spcAft>
              <a:buClr>
                <a:srgbClr val="000000"/>
              </a:buClr>
              <a:buSzPts val="900"/>
              <a:buFont typeface="Arial"/>
              <a:buNone/>
            </a:pPr>
            <a:r>
              <a:rPr lang="en-US" sz="900" b="0" i="0" u="none" strike="noStrike" cap="none" dirty="0">
                <a:solidFill>
                  <a:schemeClr val="tx1"/>
                </a:solidFill>
                <a:latin typeface="Arial" panose="020B0604020202020204" pitchFamily="34" charset="0"/>
                <a:ea typeface="Lato"/>
                <a:cs typeface="Arial" panose="020B0604020202020204" pitchFamily="34" charset="0"/>
                <a:sym typeface="Lato"/>
              </a:rPr>
              <a:t>Thực trạng</a:t>
            </a:r>
            <a:endParaRPr sz="900" b="0" i="0" u="none" strike="noStrike" cap="none" dirty="0">
              <a:solidFill>
                <a:schemeClr val="tx1"/>
              </a:solidFill>
              <a:latin typeface="Arial" panose="020B0604020202020204" pitchFamily="34" charset="0"/>
              <a:ea typeface="Lato"/>
              <a:cs typeface="Arial" panose="020B0604020202020204" pitchFamily="34" charset="0"/>
              <a:sym typeface="Lato"/>
            </a:endParaRPr>
          </a:p>
        </p:txBody>
      </p:sp>
      <p:grpSp>
        <p:nvGrpSpPr>
          <p:cNvPr id="57" name="Google Shape;667;p13">
            <a:extLst>
              <a:ext uri="{FF2B5EF4-FFF2-40B4-BE49-F238E27FC236}">
                <a16:creationId xmlns:a16="http://schemas.microsoft.com/office/drawing/2014/main" id="{62E630AD-F6A2-4519-965A-72F08F4F2F44}"/>
              </a:ext>
            </a:extLst>
          </p:cNvPr>
          <p:cNvGrpSpPr/>
          <p:nvPr/>
        </p:nvGrpSpPr>
        <p:grpSpPr>
          <a:xfrm>
            <a:off x="3847966" y="5068311"/>
            <a:ext cx="737870" cy="737870"/>
            <a:chOff x="3974591" y="10671048"/>
            <a:chExt cx="737870" cy="737870"/>
          </a:xfrm>
        </p:grpSpPr>
        <p:sp>
          <p:nvSpPr>
            <p:cNvPr id="58" name="Google Shape;668;p13">
              <a:extLst>
                <a:ext uri="{FF2B5EF4-FFF2-40B4-BE49-F238E27FC236}">
                  <a16:creationId xmlns:a16="http://schemas.microsoft.com/office/drawing/2014/main" id="{0F5C91EF-4941-4EFA-9234-77FFA440B61F}"/>
                </a:ext>
              </a:extLst>
            </p:cNvPr>
            <p:cNvSpPr/>
            <p:nvPr/>
          </p:nvSpPr>
          <p:spPr>
            <a:xfrm>
              <a:off x="3974591" y="10671048"/>
              <a:ext cx="737870" cy="737870"/>
            </a:xfrm>
            <a:custGeom>
              <a:avLst/>
              <a:gdLst/>
              <a:ahLst/>
              <a:cxnLst/>
              <a:rect l="l" t="t" r="r" b="b"/>
              <a:pathLst>
                <a:path w="737870" h="737870" extrusionOk="0">
                  <a:moveTo>
                    <a:pt x="737615" y="737615"/>
                  </a:moveTo>
                  <a:lnTo>
                    <a:pt x="0" y="737615"/>
                  </a:lnTo>
                  <a:lnTo>
                    <a:pt x="0" y="0"/>
                  </a:lnTo>
                  <a:lnTo>
                    <a:pt x="737615" y="0"/>
                  </a:lnTo>
                  <a:lnTo>
                    <a:pt x="737615" y="44576"/>
                  </a:lnTo>
                  <a:lnTo>
                    <a:pt x="368807" y="44576"/>
                  </a:lnTo>
                  <a:lnTo>
                    <a:pt x="354769" y="44920"/>
                  </a:lnTo>
                  <a:lnTo>
                    <a:pt x="313061" y="50067"/>
                  </a:lnTo>
                  <a:lnTo>
                    <a:pt x="272556" y="61272"/>
                  </a:lnTo>
                  <a:lnTo>
                    <a:pt x="234104" y="78313"/>
                  </a:lnTo>
                  <a:lnTo>
                    <a:pt x="198571" y="100817"/>
                  </a:lnTo>
                  <a:lnTo>
                    <a:pt x="166751" y="128269"/>
                  </a:lnTo>
                  <a:lnTo>
                    <a:pt x="139299" y="160088"/>
                  </a:lnTo>
                  <a:lnTo>
                    <a:pt x="116795" y="195621"/>
                  </a:lnTo>
                  <a:lnTo>
                    <a:pt x="99754" y="234074"/>
                  </a:lnTo>
                  <a:lnTo>
                    <a:pt x="88548" y="274579"/>
                  </a:lnTo>
                  <a:lnTo>
                    <a:pt x="83401" y="316288"/>
                  </a:lnTo>
                  <a:lnTo>
                    <a:pt x="83057" y="330326"/>
                  </a:lnTo>
                  <a:lnTo>
                    <a:pt x="83401" y="344364"/>
                  </a:lnTo>
                  <a:lnTo>
                    <a:pt x="88548" y="386072"/>
                  </a:lnTo>
                  <a:lnTo>
                    <a:pt x="99754" y="426575"/>
                  </a:lnTo>
                  <a:lnTo>
                    <a:pt x="116796" y="465028"/>
                  </a:lnTo>
                  <a:lnTo>
                    <a:pt x="139300" y="500562"/>
                  </a:lnTo>
                  <a:lnTo>
                    <a:pt x="166751" y="532381"/>
                  </a:lnTo>
                  <a:lnTo>
                    <a:pt x="198571" y="559833"/>
                  </a:lnTo>
                  <a:lnTo>
                    <a:pt x="234104" y="582337"/>
                  </a:lnTo>
                  <a:lnTo>
                    <a:pt x="272556" y="599379"/>
                  </a:lnTo>
                  <a:lnTo>
                    <a:pt x="313061" y="610585"/>
                  </a:lnTo>
                  <a:lnTo>
                    <a:pt x="354769" y="615733"/>
                  </a:lnTo>
                  <a:lnTo>
                    <a:pt x="368807" y="616076"/>
                  </a:lnTo>
                  <a:lnTo>
                    <a:pt x="737615" y="616076"/>
                  </a:lnTo>
                  <a:lnTo>
                    <a:pt x="737615" y="737615"/>
                  </a:lnTo>
                  <a:close/>
                </a:path>
                <a:path w="737870" h="737870" extrusionOk="0">
                  <a:moveTo>
                    <a:pt x="737615" y="616076"/>
                  </a:moveTo>
                  <a:lnTo>
                    <a:pt x="368807" y="616076"/>
                  </a:lnTo>
                  <a:lnTo>
                    <a:pt x="382846" y="615733"/>
                  </a:lnTo>
                  <a:lnTo>
                    <a:pt x="396816" y="614703"/>
                  </a:lnTo>
                  <a:lnTo>
                    <a:pt x="438256" y="607509"/>
                  </a:lnTo>
                  <a:lnTo>
                    <a:pt x="478159" y="594324"/>
                  </a:lnTo>
                  <a:lnTo>
                    <a:pt x="515698" y="575431"/>
                  </a:lnTo>
                  <a:lnTo>
                    <a:pt x="550087" y="551216"/>
                  </a:lnTo>
                  <a:lnTo>
                    <a:pt x="580547" y="522212"/>
                  </a:lnTo>
                  <a:lnTo>
                    <a:pt x="606399" y="489080"/>
                  </a:lnTo>
                  <a:lnTo>
                    <a:pt x="627116" y="452515"/>
                  </a:lnTo>
                  <a:lnTo>
                    <a:pt x="642256" y="413275"/>
                  </a:lnTo>
                  <a:lnTo>
                    <a:pt x="651469" y="372237"/>
                  </a:lnTo>
                  <a:lnTo>
                    <a:pt x="654557" y="330326"/>
                  </a:lnTo>
                  <a:lnTo>
                    <a:pt x="654214" y="316288"/>
                  </a:lnTo>
                  <a:lnTo>
                    <a:pt x="649067" y="274579"/>
                  </a:lnTo>
                  <a:lnTo>
                    <a:pt x="637861" y="234074"/>
                  </a:lnTo>
                  <a:lnTo>
                    <a:pt x="620819" y="195621"/>
                  </a:lnTo>
                  <a:lnTo>
                    <a:pt x="598315" y="160088"/>
                  </a:lnTo>
                  <a:lnTo>
                    <a:pt x="570863" y="128269"/>
                  </a:lnTo>
                  <a:lnTo>
                    <a:pt x="539042" y="100817"/>
                  </a:lnTo>
                  <a:lnTo>
                    <a:pt x="503510" y="78313"/>
                  </a:lnTo>
                  <a:lnTo>
                    <a:pt x="465058" y="61272"/>
                  </a:lnTo>
                  <a:lnTo>
                    <a:pt x="424554" y="50067"/>
                  </a:lnTo>
                  <a:lnTo>
                    <a:pt x="382846" y="44920"/>
                  </a:lnTo>
                  <a:lnTo>
                    <a:pt x="368807" y="44576"/>
                  </a:lnTo>
                  <a:lnTo>
                    <a:pt x="737615" y="44576"/>
                  </a:lnTo>
                  <a:lnTo>
                    <a:pt x="737615" y="616076"/>
                  </a:lnTo>
                  <a:close/>
                </a:path>
              </a:pathLst>
            </a:custGeom>
            <a:solidFill>
              <a:srgbClr val="000000">
                <a:alpha val="9803"/>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pic>
          <p:nvPicPr>
            <p:cNvPr id="59" name="Google Shape;669;p13">
              <a:extLst>
                <a:ext uri="{FF2B5EF4-FFF2-40B4-BE49-F238E27FC236}">
                  <a16:creationId xmlns:a16="http://schemas.microsoft.com/office/drawing/2014/main" id="{DE904738-53CB-4F74-90B2-91BAF009019B}"/>
                </a:ext>
              </a:extLst>
            </p:cNvPr>
            <p:cNvPicPr preferRelativeResize="0"/>
            <p:nvPr/>
          </p:nvPicPr>
          <p:blipFill rotWithShape="1">
            <a:blip r:embed="rId3">
              <a:alphaModFix/>
            </a:blip>
            <a:srcRect/>
            <a:stretch/>
          </p:blipFill>
          <p:spPr>
            <a:xfrm>
              <a:off x="4057649" y="10715624"/>
              <a:ext cx="571499" cy="571499"/>
            </a:xfrm>
            <a:prstGeom prst="rect">
              <a:avLst/>
            </a:prstGeom>
            <a:noFill/>
            <a:ln>
              <a:noFill/>
            </a:ln>
          </p:spPr>
        </p:pic>
      </p:grpSp>
      <p:sp>
        <p:nvSpPr>
          <p:cNvPr id="60" name="Google Shape;670;p13">
            <a:extLst>
              <a:ext uri="{FF2B5EF4-FFF2-40B4-BE49-F238E27FC236}">
                <a16:creationId xmlns:a16="http://schemas.microsoft.com/office/drawing/2014/main" id="{50C114C9-244C-4582-8D0C-57CF789D3447}"/>
              </a:ext>
            </a:extLst>
          </p:cNvPr>
          <p:cNvSpPr txBox="1"/>
          <p:nvPr/>
        </p:nvSpPr>
        <p:spPr>
          <a:xfrm>
            <a:off x="3675029" y="5876057"/>
            <a:ext cx="1008560" cy="166584"/>
          </a:xfrm>
          <a:prstGeom prst="rect">
            <a:avLst/>
          </a:prstGeom>
          <a:noFill/>
          <a:ln>
            <a:noFill/>
          </a:ln>
        </p:spPr>
        <p:txBody>
          <a:bodyPr spcFirstLastPara="1" wrap="square" lIns="0" tIns="12700" rIns="0" bIns="0" anchor="t" anchorCtr="0">
            <a:spAutoFit/>
          </a:bodyPr>
          <a:lstStyle/>
          <a:p>
            <a:pPr marL="12700" marR="5080" lvl="0" indent="118110" algn="ctr" rtl="0">
              <a:lnSpc>
                <a:spcPct val="111100"/>
              </a:lnSpc>
              <a:spcBef>
                <a:spcPts val="0"/>
              </a:spcBef>
              <a:spcAft>
                <a:spcPts val="0"/>
              </a:spcAft>
              <a:buClr>
                <a:srgbClr val="000000"/>
              </a:buClr>
              <a:buSzPts val="900"/>
              <a:buFont typeface="Arial"/>
              <a:buNone/>
            </a:pPr>
            <a:r>
              <a:rPr lang="en-US" sz="900" b="0" i="0" u="none" strike="noStrike" cap="none" dirty="0">
                <a:solidFill>
                  <a:schemeClr val="tx1"/>
                </a:solidFill>
                <a:latin typeface="Arial" panose="020B0604020202020204" pitchFamily="34" charset="0"/>
                <a:ea typeface="Lato"/>
                <a:cs typeface="Arial" panose="020B0604020202020204" pitchFamily="34" charset="0"/>
                <a:sym typeface="Lato"/>
              </a:rPr>
              <a:t>Chuyển đổi sớm</a:t>
            </a:r>
            <a:endParaRPr sz="900" b="0" i="0" u="none" strike="noStrike" cap="none" dirty="0">
              <a:solidFill>
                <a:schemeClr val="tx1"/>
              </a:solidFill>
              <a:latin typeface="Arial" panose="020B0604020202020204" pitchFamily="34" charset="0"/>
              <a:ea typeface="Lato"/>
              <a:cs typeface="Arial" panose="020B0604020202020204" pitchFamily="34" charset="0"/>
              <a:sym typeface="Lato"/>
            </a:endParaRPr>
          </a:p>
        </p:txBody>
      </p:sp>
      <p:grpSp>
        <p:nvGrpSpPr>
          <p:cNvPr id="61" name="Google Shape;671;p13">
            <a:extLst>
              <a:ext uri="{FF2B5EF4-FFF2-40B4-BE49-F238E27FC236}">
                <a16:creationId xmlns:a16="http://schemas.microsoft.com/office/drawing/2014/main" id="{6146B263-E050-4744-8DB5-DB36A942E8F9}"/>
              </a:ext>
            </a:extLst>
          </p:cNvPr>
          <p:cNvGrpSpPr/>
          <p:nvPr/>
        </p:nvGrpSpPr>
        <p:grpSpPr>
          <a:xfrm>
            <a:off x="7427563" y="5050185"/>
            <a:ext cx="737870" cy="737870"/>
            <a:chOff x="7479791" y="10671048"/>
            <a:chExt cx="737870" cy="737870"/>
          </a:xfrm>
        </p:grpSpPr>
        <p:sp>
          <p:nvSpPr>
            <p:cNvPr id="62" name="Google Shape;672;p13">
              <a:extLst>
                <a:ext uri="{FF2B5EF4-FFF2-40B4-BE49-F238E27FC236}">
                  <a16:creationId xmlns:a16="http://schemas.microsoft.com/office/drawing/2014/main" id="{DFD8C829-FA16-47A6-826D-3953B91FCB34}"/>
                </a:ext>
              </a:extLst>
            </p:cNvPr>
            <p:cNvSpPr/>
            <p:nvPr/>
          </p:nvSpPr>
          <p:spPr>
            <a:xfrm>
              <a:off x="7479791" y="10671048"/>
              <a:ext cx="737870" cy="737870"/>
            </a:xfrm>
            <a:custGeom>
              <a:avLst/>
              <a:gdLst/>
              <a:ahLst/>
              <a:cxnLst/>
              <a:rect l="l" t="t" r="r" b="b"/>
              <a:pathLst>
                <a:path w="737870" h="737870" extrusionOk="0">
                  <a:moveTo>
                    <a:pt x="737615" y="737615"/>
                  </a:moveTo>
                  <a:lnTo>
                    <a:pt x="0" y="737615"/>
                  </a:lnTo>
                  <a:lnTo>
                    <a:pt x="0" y="0"/>
                  </a:lnTo>
                  <a:lnTo>
                    <a:pt x="737615" y="0"/>
                  </a:lnTo>
                  <a:lnTo>
                    <a:pt x="737615" y="44576"/>
                  </a:lnTo>
                  <a:lnTo>
                    <a:pt x="368807" y="44576"/>
                  </a:lnTo>
                  <a:lnTo>
                    <a:pt x="354769" y="44920"/>
                  </a:lnTo>
                  <a:lnTo>
                    <a:pt x="313060" y="50067"/>
                  </a:lnTo>
                  <a:lnTo>
                    <a:pt x="272556" y="61272"/>
                  </a:lnTo>
                  <a:lnTo>
                    <a:pt x="234104" y="78313"/>
                  </a:lnTo>
                  <a:lnTo>
                    <a:pt x="198572" y="100817"/>
                  </a:lnTo>
                  <a:lnTo>
                    <a:pt x="166752" y="128269"/>
                  </a:lnTo>
                  <a:lnTo>
                    <a:pt x="139299" y="160088"/>
                  </a:lnTo>
                  <a:lnTo>
                    <a:pt x="116795" y="195621"/>
                  </a:lnTo>
                  <a:lnTo>
                    <a:pt x="99753" y="234074"/>
                  </a:lnTo>
                  <a:lnTo>
                    <a:pt x="88547" y="274579"/>
                  </a:lnTo>
                  <a:lnTo>
                    <a:pt x="83400" y="316288"/>
                  </a:lnTo>
                  <a:lnTo>
                    <a:pt x="83057" y="330326"/>
                  </a:lnTo>
                  <a:lnTo>
                    <a:pt x="83400" y="344364"/>
                  </a:lnTo>
                  <a:lnTo>
                    <a:pt x="88547" y="386072"/>
                  </a:lnTo>
                  <a:lnTo>
                    <a:pt x="99753" y="426575"/>
                  </a:lnTo>
                  <a:lnTo>
                    <a:pt x="116795" y="465028"/>
                  </a:lnTo>
                  <a:lnTo>
                    <a:pt x="139300" y="500562"/>
                  </a:lnTo>
                  <a:lnTo>
                    <a:pt x="166752" y="532381"/>
                  </a:lnTo>
                  <a:lnTo>
                    <a:pt x="198571" y="559833"/>
                  </a:lnTo>
                  <a:lnTo>
                    <a:pt x="234104" y="582337"/>
                  </a:lnTo>
                  <a:lnTo>
                    <a:pt x="272556" y="599379"/>
                  </a:lnTo>
                  <a:lnTo>
                    <a:pt x="313060" y="610585"/>
                  </a:lnTo>
                  <a:lnTo>
                    <a:pt x="354769" y="615733"/>
                  </a:lnTo>
                  <a:lnTo>
                    <a:pt x="368807" y="616076"/>
                  </a:lnTo>
                  <a:lnTo>
                    <a:pt x="737615" y="616076"/>
                  </a:lnTo>
                  <a:lnTo>
                    <a:pt x="737615" y="737615"/>
                  </a:lnTo>
                  <a:close/>
                </a:path>
                <a:path w="737870" h="737870" extrusionOk="0">
                  <a:moveTo>
                    <a:pt x="737615" y="616076"/>
                  </a:moveTo>
                  <a:lnTo>
                    <a:pt x="368807" y="616076"/>
                  </a:lnTo>
                  <a:lnTo>
                    <a:pt x="382845" y="615733"/>
                  </a:lnTo>
                  <a:lnTo>
                    <a:pt x="396816" y="614703"/>
                  </a:lnTo>
                  <a:lnTo>
                    <a:pt x="438255" y="607509"/>
                  </a:lnTo>
                  <a:lnTo>
                    <a:pt x="478159" y="594324"/>
                  </a:lnTo>
                  <a:lnTo>
                    <a:pt x="515698" y="575431"/>
                  </a:lnTo>
                  <a:lnTo>
                    <a:pt x="550087" y="551216"/>
                  </a:lnTo>
                  <a:lnTo>
                    <a:pt x="580547" y="522212"/>
                  </a:lnTo>
                  <a:lnTo>
                    <a:pt x="606399" y="489080"/>
                  </a:lnTo>
                  <a:lnTo>
                    <a:pt x="627116" y="452515"/>
                  </a:lnTo>
                  <a:lnTo>
                    <a:pt x="642256" y="413275"/>
                  </a:lnTo>
                  <a:lnTo>
                    <a:pt x="651469" y="372237"/>
                  </a:lnTo>
                  <a:lnTo>
                    <a:pt x="654557" y="330326"/>
                  </a:lnTo>
                  <a:lnTo>
                    <a:pt x="654214" y="316288"/>
                  </a:lnTo>
                  <a:lnTo>
                    <a:pt x="649067" y="274579"/>
                  </a:lnTo>
                  <a:lnTo>
                    <a:pt x="637861" y="234074"/>
                  </a:lnTo>
                  <a:lnTo>
                    <a:pt x="620819" y="195621"/>
                  </a:lnTo>
                  <a:lnTo>
                    <a:pt x="598315" y="160088"/>
                  </a:lnTo>
                  <a:lnTo>
                    <a:pt x="570863" y="128269"/>
                  </a:lnTo>
                  <a:lnTo>
                    <a:pt x="539043" y="100817"/>
                  </a:lnTo>
                  <a:lnTo>
                    <a:pt x="503510" y="78313"/>
                  </a:lnTo>
                  <a:lnTo>
                    <a:pt x="465058" y="61272"/>
                  </a:lnTo>
                  <a:lnTo>
                    <a:pt x="424554" y="50067"/>
                  </a:lnTo>
                  <a:lnTo>
                    <a:pt x="382845" y="44920"/>
                  </a:lnTo>
                  <a:lnTo>
                    <a:pt x="368807" y="44576"/>
                  </a:lnTo>
                  <a:lnTo>
                    <a:pt x="737615" y="44576"/>
                  </a:lnTo>
                  <a:lnTo>
                    <a:pt x="737615" y="616076"/>
                  </a:lnTo>
                  <a:close/>
                </a:path>
              </a:pathLst>
            </a:custGeom>
            <a:solidFill>
              <a:srgbClr val="000000">
                <a:alpha val="9803"/>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pic>
          <p:nvPicPr>
            <p:cNvPr id="63" name="Google Shape;673;p13" descr="2027">
              <a:extLst>
                <a:ext uri="{FF2B5EF4-FFF2-40B4-BE49-F238E27FC236}">
                  <a16:creationId xmlns:a16="http://schemas.microsoft.com/office/drawing/2014/main" id="{289D4C65-6E2B-4C5D-A1F9-55B7182F4FD2}"/>
                </a:ext>
              </a:extLst>
            </p:cNvPr>
            <p:cNvPicPr preferRelativeResize="0"/>
            <p:nvPr/>
          </p:nvPicPr>
          <p:blipFill rotWithShape="1">
            <a:blip r:embed="rId4">
              <a:alphaModFix/>
            </a:blip>
            <a:srcRect/>
            <a:stretch/>
          </p:blipFill>
          <p:spPr>
            <a:xfrm>
              <a:off x="7562849" y="10715624"/>
              <a:ext cx="571499" cy="571499"/>
            </a:xfrm>
            <a:prstGeom prst="rect">
              <a:avLst/>
            </a:prstGeom>
            <a:noFill/>
            <a:ln>
              <a:noFill/>
            </a:ln>
          </p:spPr>
        </p:pic>
      </p:grpSp>
      <p:grpSp>
        <p:nvGrpSpPr>
          <p:cNvPr id="64" name="Google Shape;674;p13">
            <a:extLst>
              <a:ext uri="{FF2B5EF4-FFF2-40B4-BE49-F238E27FC236}">
                <a16:creationId xmlns:a16="http://schemas.microsoft.com/office/drawing/2014/main" id="{3995C234-CE7F-4798-9718-6990CF2C34B0}"/>
              </a:ext>
            </a:extLst>
          </p:cNvPr>
          <p:cNvGrpSpPr/>
          <p:nvPr/>
        </p:nvGrpSpPr>
        <p:grpSpPr>
          <a:xfrm>
            <a:off x="10906159" y="5101840"/>
            <a:ext cx="737870" cy="737870"/>
            <a:chOff x="10984991" y="10671048"/>
            <a:chExt cx="737870" cy="737870"/>
          </a:xfrm>
        </p:grpSpPr>
        <p:sp>
          <p:nvSpPr>
            <p:cNvPr id="65" name="Google Shape;675;p13">
              <a:extLst>
                <a:ext uri="{FF2B5EF4-FFF2-40B4-BE49-F238E27FC236}">
                  <a16:creationId xmlns:a16="http://schemas.microsoft.com/office/drawing/2014/main" id="{C33DB9C0-7411-4A6F-ABD1-311A28DB0984}"/>
                </a:ext>
              </a:extLst>
            </p:cNvPr>
            <p:cNvSpPr/>
            <p:nvPr/>
          </p:nvSpPr>
          <p:spPr>
            <a:xfrm>
              <a:off x="10984991" y="10671048"/>
              <a:ext cx="737870" cy="737870"/>
            </a:xfrm>
            <a:custGeom>
              <a:avLst/>
              <a:gdLst/>
              <a:ahLst/>
              <a:cxnLst/>
              <a:rect l="l" t="t" r="r" b="b"/>
              <a:pathLst>
                <a:path w="737870" h="737870" extrusionOk="0">
                  <a:moveTo>
                    <a:pt x="737615" y="737615"/>
                  </a:moveTo>
                  <a:lnTo>
                    <a:pt x="0" y="737615"/>
                  </a:lnTo>
                  <a:lnTo>
                    <a:pt x="0" y="0"/>
                  </a:lnTo>
                  <a:lnTo>
                    <a:pt x="737615" y="0"/>
                  </a:lnTo>
                  <a:lnTo>
                    <a:pt x="737615" y="44576"/>
                  </a:lnTo>
                  <a:lnTo>
                    <a:pt x="368807" y="44576"/>
                  </a:lnTo>
                  <a:lnTo>
                    <a:pt x="354769" y="44920"/>
                  </a:lnTo>
                  <a:lnTo>
                    <a:pt x="313059" y="50067"/>
                  </a:lnTo>
                  <a:lnTo>
                    <a:pt x="272555" y="61272"/>
                  </a:lnTo>
                  <a:lnTo>
                    <a:pt x="234103" y="78313"/>
                  </a:lnTo>
                  <a:lnTo>
                    <a:pt x="198570" y="100817"/>
                  </a:lnTo>
                  <a:lnTo>
                    <a:pt x="166751" y="128269"/>
                  </a:lnTo>
                  <a:lnTo>
                    <a:pt x="139298" y="160088"/>
                  </a:lnTo>
                  <a:lnTo>
                    <a:pt x="116794" y="195621"/>
                  </a:lnTo>
                  <a:lnTo>
                    <a:pt x="99752" y="234074"/>
                  </a:lnTo>
                  <a:lnTo>
                    <a:pt x="88547" y="274579"/>
                  </a:lnTo>
                  <a:lnTo>
                    <a:pt x="83400" y="316288"/>
                  </a:lnTo>
                  <a:lnTo>
                    <a:pt x="83057" y="330326"/>
                  </a:lnTo>
                  <a:lnTo>
                    <a:pt x="83400" y="344364"/>
                  </a:lnTo>
                  <a:lnTo>
                    <a:pt x="88547" y="386072"/>
                  </a:lnTo>
                  <a:lnTo>
                    <a:pt x="99752" y="426575"/>
                  </a:lnTo>
                  <a:lnTo>
                    <a:pt x="116794" y="465028"/>
                  </a:lnTo>
                  <a:lnTo>
                    <a:pt x="139298" y="500562"/>
                  </a:lnTo>
                  <a:lnTo>
                    <a:pt x="166751" y="532381"/>
                  </a:lnTo>
                  <a:lnTo>
                    <a:pt x="198570" y="559833"/>
                  </a:lnTo>
                  <a:lnTo>
                    <a:pt x="234103" y="582337"/>
                  </a:lnTo>
                  <a:lnTo>
                    <a:pt x="272555" y="599379"/>
                  </a:lnTo>
                  <a:lnTo>
                    <a:pt x="313059" y="610585"/>
                  </a:lnTo>
                  <a:lnTo>
                    <a:pt x="354769" y="615733"/>
                  </a:lnTo>
                  <a:lnTo>
                    <a:pt x="368807" y="616076"/>
                  </a:lnTo>
                  <a:lnTo>
                    <a:pt x="737615" y="616076"/>
                  </a:lnTo>
                  <a:lnTo>
                    <a:pt x="737615" y="737615"/>
                  </a:lnTo>
                  <a:close/>
                </a:path>
                <a:path w="737870" h="737870" extrusionOk="0">
                  <a:moveTo>
                    <a:pt x="737615" y="616076"/>
                  </a:moveTo>
                  <a:lnTo>
                    <a:pt x="368807" y="616076"/>
                  </a:lnTo>
                  <a:lnTo>
                    <a:pt x="382845" y="615733"/>
                  </a:lnTo>
                  <a:lnTo>
                    <a:pt x="396815" y="614703"/>
                  </a:lnTo>
                  <a:lnTo>
                    <a:pt x="438254" y="607509"/>
                  </a:lnTo>
                  <a:lnTo>
                    <a:pt x="478157" y="594324"/>
                  </a:lnTo>
                  <a:lnTo>
                    <a:pt x="515696" y="575431"/>
                  </a:lnTo>
                  <a:lnTo>
                    <a:pt x="550086" y="551216"/>
                  </a:lnTo>
                  <a:lnTo>
                    <a:pt x="580546" y="522212"/>
                  </a:lnTo>
                  <a:lnTo>
                    <a:pt x="606398" y="489080"/>
                  </a:lnTo>
                  <a:lnTo>
                    <a:pt x="627115" y="452515"/>
                  </a:lnTo>
                  <a:lnTo>
                    <a:pt x="642255" y="413275"/>
                  </a:lnTo>
                  <a:lnTo>
                    <a:pt x="651468" y="372237"/>
                  </a:lnTo>
                  <a:lnTo>
                    <a:pt x="654557" y="330326"/>
                  </a:lnTo>
                  <a:lnTo>
                    <a:pt x="654214" y="316288"/>
                  </a:lnTo>
                  <a:lnTo>
                    <a:pt x="649066" y="274579"/>
                  </a:lnTo>
                  <a:lnTo>
                    <a:pt x="637859" y="234074"/>
                  </a:lnTo>
                  <a:lnTo>
                    <a:pt x="620817" y="195621"/>
                  </a:lnTo>
                  <a:lnTo>
                    <a:pt x="598314" y="160088"/>
                  </a:lnTo>
                  <a:lnTo>
                    <a:pt x="570862" y="128269"/>
                  </a:lnTo>
                  <a:lnTo>
                    <a:pt x="539041" y="100817"/>
                  </a:lnTo>
                  <a:lnTo>
                    <a:pt x="503508" y="78313"/>
                  </a:lnTo>
                  <a:lnTo>
                    <a:pt x="465056" y="61272"/>
                  </a:lnTo>
                  <a:lnTo>
                    <a:pt x="424553" y="50067"/>
                  </a:lnTo>
                  <a:lnTo>
                    <a:pt x="382845" y="44920"/>
                  </a:lnTo>
                  <a:lnTo>
                    <a:pt x="368807" y="44576"/>
                  </a:lnTo>
                  <a:lnTo>
                    <a:pt x="737615" y="44576"/>
                  </a:lnTo>
                  <a:lnTo>
                    <a:pt x="737615" y="616076"/>
                  </a:lnTo>
                  <a:close/>
                </a:path>
              </a:pathLst>
            </a:custGeom>
            <a:solidFill>
              <a:srgbClr val="000000">
                <a:alpha val="9803"/>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pic>
          <p:nvPicPr>
            <p:cNvPr id="66" name="Google Shape;676;p13">
              <a:extLst>
                <a:ext uri="{FF2B5EF4-FFF2-40B4-BE49-F238E27FC236}">
                  <a16:creationId xmlns:a16="http://schemas.microsoft.com/office/drawing/2014/main" id="{81EFFB67-7DB7-42A4-8865-B6CB5D195438}"/>
                </a:ext>
              </a:extLst>
            </p:cNvPr>
            <p:cNvPicPr preferRelativeResize="0"/>
            <p:nvPr/>
          </p:nvPicPr>
          <p:blipFill rotWithShape="1">
            <a:blip r:embed="rId4">
              <a:alphaModFix/>
            </a:blip>
            <a:srcRect/>
            <a:stretch/>
          </p:blipFill>
          <p:spPr>
            <a:xfrm>
              <a:off x="11068049" y="10715624"/>
              <a:ext cx="571499" cy="571499"/>
            </a:xfrm>
            <a:prstGeom prst="rect">
              <a:avLst/>
            </a:prstGeom>
            <a:noFill/>
            <a:ln>
              <a:noFill/>
            </a:ln>
          </p:spPr>
        </p:pic>
      </p:grpSp>
      <p:sp>
        <p:nvSpPr>
          <p:cNvPr id="67" name="Google Shape;677;p13">
            <a:extLst>
              <a:ext uri="{FF2B5EF4-FFF2-40B4-BE49-F238E27FC236}">
                <a16:creationId xmlns:a16="http://schemas.microsoft.com/office/drawing/2014/main" id="{97559124-F20A-4002-9096-0057900BB36C}"/>
              </a:ext>
            </a:extLst>
          </p:cNvPr>
          <p:cNvSpPr txBox="1"/>
          <p:nvPr/>
        </p:nvSpPr>
        <p:spPr>
          <a:xfrm>
            <a:off x="11075576" y="5340123"/>
            <a:ext cx="398780" cy="215428"/>
          </a:xfrm>
          <a:prstGeom prst="rect">
            <a:avLst/>
          </a:prstGeom>
          <a:noFill/>
          <a:ln>
            <a:noFill/>
          </a:ln>
        </p:spPr>
        <p:txBody>
          <a:bodyPr spcFirstLastPara="1" wrap="square" lIns="0" tIns="15225" rIns="0" bIns="0" anchor="t" anchorCtr="0">
            <a:spAutoFit/>
          </a:bodyPr>
          <a:lstStyle/>
          <a:p>
            <a:pPr marL="12700" marR="0" lvl="0" indent="0" algn="l" rtl="0">
              <a:lnSpc>
                <a:spcPct val="100000"/>
              </a:lnSpc>
              <a:spcBef>
                <a:spcPts val="0"/>
              </a:spcBef>
              <a:spcAft>
                <a:spcPts val="0"/>
              </a:spcAft>
              <a:buClr>
                <a:srgbClr val="000000"/>
              </a:buClr>
              <a:buSzPts val="1300"/>
              <a:buFont typeface="Arial"/>
              <a:buNone/>
            </a:pPr>
            <a:r>
              <a:rPr lang="en-US" sz="1300" b="1" i="0" u="none" strike="noStrike" cap="none" dirty="0">
                <a:solidFill>
                  <a:srgbClr val="FFFFFF"/>
                </a:solidFill>
                <a:latin typeface="Arial" panose="020B0604020202020204" pitchFamily="34" charset="0"/>
                <a:ea typeface="Lato"/>
                <a:cs typeface="Arial" panose="020B0604020202020204" pitchFamily="34" charset="0"/>
                <a:sym typeface="Lato"/>
              </a:rPr>
              <a:t>2030</a:t>
            </a:r>
            <a:endParaRPr sz="13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
        <p:nvSpPr>
          <p:cNvPr id="68" name="Google Shape;678;p13">
            <a:extLst>
              <a:ext uri="{FF2B5EF4-FFF2-40B4-BE49-F238E27FC236}">
                <a16:creationId xmlns:a16="http://schemas.microsoft.com/office/drawing/2014/main" id="{F733A450-A69D-4DBB-8DA5-F9900454C9DE}"/>
              </a:ext>
            </a:extLst>
          </p:cNvPr>
          <p:cNvSpPr txBox="1"/>
          <p:nvPr/>
        </p:nvSpPr>
        <p:spPr>
          <a:xfrm>
            <a:off x="3998132" y="5285288"/>
            <a:ext cx="398780" cy="215428"/>
          </a:xfrm>
          <a:prstGeom prst="rect">
            <a:avLst/>
          </a:prstGeom>
          <a:noFill/>
          <a:ln>
            <a:noFill/>
          </a:ln>
        </p:spPr>
        <p:txBody>
          <a:bodyPr spcFirstLastPara="1" wrap="square" lIns="0" tIns="15225" rIns="0" bIns="0" anchor="t" anchorCtr="0">
            <a:spAutoFit/>
          </a:bodyPr>
          <a:lstStyle/>
          <a:p>
            <a:pPr marL="12700" marR="0" lvl="0" indent="0" algn="l" rtl="0">
              <a:lnSpc>
                <a:spcPct val="100000"/>
              </a:lnSpc>
              <a:spcBef>
                <a:spcPts val="0"/>
              </a:spcBef>
              <a:spcAft>
                <a:spcPts val="0"/>
              </a:spcAft>
              <a:buClr>
                <a:srgbClr val="000000"/>
              </a:buClr>
              <a:buSzPts val="1300"/>
              <a:buFont typeface="Arial"/>
              <a:buNone/>
            </a:pPr>
            <a:r>
              <a:rPr lang="en-US" sz="1300" b="1" i="0" u="none" strike="noStrike" cap="none" dirty="0">
                <a:solidFill>
                  <a:srgbClr val="FFFFFF"/>
                </a:solidFill>
                <a:latin typeface="Arial" panose="020B0604020202020204" pitchFamily="34" charset="0"/>
                <a:ea typeface="Lato"/>
                <a:cs typeface="Arial" panose="020B0604020202020204" pitchFamily="34" charset="0"/>
                <a:sym typeface="Lato"/>
              </a:rPr>
              <a:t>2025</a:t>
            </a:r>
            <a:endParaRPr sz="13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
        <p:nvSpPr>
          <p:cNvPr id="69" name="Google Shape;679;p13">
            <a:extLst>
              <a:ext uri="{FF2B5EF4-FFF2-40B4-BE49-F238E27FC236}">
                <a16:creationId xmlns:a16="http://schemas.microsoft.com/office/drawing/2014/main" id="{B1883636-54DD-47E6-AF68-06E55406070D}"/>
              </a:ext>
            </a:extLst>
          </p:cNvPr>
          <p:cNvSpPr txBox="1"/>
          <p:nvPr/>
        </p:nvSpPr>
        <p:spPr>
          <a:xfrm>
            <a:off x="7611568" y="5242241"/>
            <a:ext cx="398780" cy="215444"/>
          </a:xfrm>
          <a:prstGeom prst="rect">
            <a:avLst/>
          </a:prstGeom>
          <a:noFill/>
          <a:ln>
            <a:noFill/>
          </a:ln>
        </p:spPr>
        <p:txBody>
          <a:bodyPr spcFirstLastPara="1" wrap="square" lIns="0" tIns="15225" rIns="0" bIns="0" anchor="t" anchorCtr="0">
            <a:spAutoFit/>
          </a:bodyPr>
          <a:lstStyle/>
          <a:p>
            <a:pPr marL="12700" marR="0" lvl="0" indent="0" algn="l" rtl="0">
              <a:lnSpc>
                <a:spcPct val="100000"/>
              </a:lnSpc>
              <a:spcBef>
                <a:spcPts val="0"/>
              </a:spcBef>
              <a:spcAft>
                <a:spcPts val="0"/>
              </a:spcAft>
              <a:buClr>
                <a:srgbClr val="000000"/>
              </a:buClr>
              <a:buSzPts val="1300"/>
              <a:buFont typeface="Arial"/>
              <a:buNone/>
            </a:pPr>
            <a:r>
              <a:rPr lang="en-US" sz="1300" b="1" i="0" u="none" strike="noStrike" cap="none" dirty="0">
                <a:solidFill>
                  <a:srgbClr val="FFFFFF"/>
                </a:solidFill>
                <a:latin typeface="Arial" panose="020B0604020202020204" pitchFamily="34" charset="0"/>
                <a:ea typeface="Lato"/>
                <a:cs typeface="Arial" panose="020B0604020202020204" pitchFamily="34" charset="0"/>
                <a:sym typeface="Lato"/>
              </a:rPr>
              <a:t>2027</a:t>
            </a:r>
            <a:endParaRPr sz="1300" b="0" i="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
        <p:nvSpPr>
          <p:cNvPr id="70" name="Google Shape;681;p13">
            <a:extLst>
              <a:ext uri="{FF2B5EF4-FFF2-40B4-BE49-F238E27FC236}">
                <a16:creationId xmlns:a16="http://schemas.microsoft.com/office/drawing/2014/main" id="{C60FAF5F-8809-4D6F-A9A2-A92129B6765B}"/>
              </a:ext>
            </a:extLst>
          </p:cNvPr>
          <p:cNvSpPr/>
          <p:nvPr/>
        </p:nvSpPr>
        <p:spPr>
          <a:xfrm>
            <a:off x="433901" y="3360467"/>
            <a:ext cx="161700" cy="7812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panose="020B0604020202020204" pitchFamily="34" charset="0"/>
              <a:ea typeface="Lato"/>
              <a:cs typeface="Arial" panose="020B0604020202020204" pitchFamily="34" charset="0"/>
              <a:sym typeface="Lato"/>
            </a:endParaRPr>
          </a:p>
        </p:txBody>
      </p:sp>
      <p:sp>
        <p:nvSpPr>
          <p:cNvPr id="71" name="Google Shape;682;p13">
            <a:extLst>
              <a:ext uri="{FF2B5EF4-FFF2-40B4-BE49-F238E27FC236}">
                <a16:creationId xmlns:a16="http://schemas.microsoft.com/office/drawing/2014/main" id="{D9E8FB84-E134-4B1D-BBE9-11C4618080A8}"/>
              </a:ext>
            </a:extLst>
          </p:cNvPr>
          <p:cNvSpPr txBox="1"/>
          <p:nvPr/>
        </p:nvSpPr>
        <p:spPr>
          <a:xfrm>
            <a:off x="503421" y="2341139"/>
            <a:ext cx="3399900" cy="1773900"/>
          </a:xfrm>
          <a:prstGeom prst="rect">
            <a:avLst/>
          </a:prstGeom>
          <a:solidFill>
            <a:schemeClr val="bg1"/>
          </a:solidFill>
          <a:ln>
            <a:noFill/>
          </a:ln>
        </p:spPr>
        <p:txBody>
          <a:bodyPr spcFirstLastPara="1" wrap="square" lIns="0" tIns="102850" rIns="0" bIns="0" anchor="t" anchorCtr="0">
            <a:spAutoFit/>
          </a:bodyPr>
          <a:lstStyle/>
          <a:p>
            <a:pPr marL="12700" marR="0" lvl="0" indent="0" algn="l" rtl="0">
              <a:lnSpc>
                <a:spcPct val="100000"/>
              </a:lnSpc>
              <a:spcBef>
                <a:spcPts val="0"/>
              </a:spcBef>
              <a:spcAft>
                <a:spcPts val="0"/>
              </a:spcAft>
              <a:buClr>
                <a:srgbClr val="000000"/>
              </a:buClr>
              <a:buSzPts val="1600"/>
              <a:buFont typeface="Arial"/>
              <a:buNone/>
            </a:pPr>
            <a:r>
              <a:rPr lang="en-US" sz="2400" b="0" i="0" u="none" strike="noStrike" cap="none" baseline="30000" dirty="0">
                <a:solidFill>
                  <a:srgbClr val="1C4ED8"/>
                </a:solidFill>
                <a:latin typeface="Arial" panose="020B0604020202020204" pitchFamily="34" charset="0"/>
                <a:ea typeface="Lato"/>
                <a:cs typeface="Arial" panose="020B0604020202020204" pitchFamily="34" charset="0"/>
                <a:sym typeface="Lato"/>
              </a:rPr>
              <a:t>Xu hướng điện khí hóa</a:t>
            </a:r>
            <a:endParaRPr sz="1200" b="0" i="0" u="none" strike="noStrike" cap="none" dirty="0">
              <a:solidFill>
                <a:srgbClr val="4A5462"/>
              </a:solidFill>
              <a:latin typeface="Arial" panose="020B0604020202020204" pitchFamily="34" charset="0"/>
              <a:ea typeface="Lato"/>
              <a:cs typeface="Arial" panose="020B0604020202020204" pitchFamily="34" charset="0"/>
              <a:sym typeface="Lato"/>
            </a:endParaRPr>
          </a:p>
          <a:p>
            <a:pPr marL="374015" marR="5080" lvl="0" indent="-171450" algn="l" rtl="0">
              <a:lnSpc>
                <a:spcPct val="100000"/>
              </a:lnSpc>
              <a:spcBef>
                <a:spcPts val="15"/>
              </a:spcBef>
              <a:spcAft>
                <a:spcPts val="0"/>
              </a:spcAft>
              <a:buClr>
                <a:srgbClr val="000000"/>
              </a:buClr>
              <a:buSzPts val="1200"/>
              <a:buFont typeface="Arial"/>
              <a:buChar char="•"/>
            </a:pP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Tăng </a:t>
            </a:r>
            <a:r>
              <a:rPr lang="en-US" sz="1200" b="0" i="0" u="none" strike="noStrike" cap="none" dirty="0" err="1">
                <a:solidFill>
                  <a:schemeClr val="tx1"/>
                </a:solidFill>
                <a:latin typeface="Arial" panose="020B0604020202020204" pitchFamily="34" charset="0"/>
                <a:ea typeface="Lato"/>
                <a:cs typeface="Arial" panose="020B0604020202020204" pitchFamily="34" charset="0"/>
                <a:sym typeface="Lato"/>
              </a:rPr>
              <a:t>tỷ</a:t>
            </a: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 trọng điện trong tiêu thụ cuối cùng</a:t>
            </a:r>
            <a:endParaRPr sz="1200" b="0" i="0" u="none" strike="noStrike" cap="none" dirty="0">
              <a:solidFill>
                <a:schemeClr val="tx1"/>
              </a:solidFill>
              <a:latin typeface="Arial" panose="020B0604020202020204" pitchFamily="34" charset="0"/>
              <a:ea typeface="Lato"/>
              <a:cs typeface="Arial" panose="020B0604020202020204" pitchFamily="34" charset="0"/>
              <a:sym typeface="Lato"/>
            </a:endParaRPr>
          </a:p>
          <a:p>
            <a:pPr marL="374015" marR="5080" lvl="0" indent="-171450" algn="l" rtl="0">
              <a:lnSpc>
                <a:spcPct val="100000"/>
              </a:lnSpc>
              <a:spcBef>
                <a:spcPts val="15"/>
              </a:spcBef>
              <a:spcAft>
                <a:spcPts val="0"/>
              </a:spcAft>
              <a:buClr>
                <a:srgbClr val="000000"/>
              </a:buClr>
              <a:buSzPts val="1200"/>
              <a:buFont typeface="Arial"/>
              <a:buChar char="•"/>
            </a:pP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Xe điện: 5-10% doanh số bán hàng mới vào năm 2030</a:t>
            </a:r>
            <a:endParaRPr sz="1800" b="0" i="0" u="none" strike="noStrike" cap="none" dirty="0">
              <a:solidFill>
                <a:schemeClr val="tx1"/>
              </a:solidFill>
              <a:latin typeface="Arial" panose="020B0604020202020204" pitchFamily="34" charset="0"/>
              <a:ea typeface="Lato"/>
              <a:cs typeface="Arial" panose="020B0604020202020204" pitchFamily="34" charset="0"/>
              <a:sym typeface="Lato"/>
            </a:endParaRPr>
          </a:p>
          <a:p>
            <a:pPr marL="374015" marR="5080" lvl="0" indent="-171450" algn="l" rtl="0">
              <a:lnSpc>
                <a:spcPct val="100000"/>
              </a:lnSpc>
              <a:spcBef>
                <a:spcPts val="15"/>
              </a:spcBef>
              <a:spcAft>
                <a:spcPts val="0"/>
              </a:spcAft>
              <a:buClr>
                <a:srgbClr val="000000"/>
              </a:buClr>
              <a:buSzPts val="1200"/>
              <a:buFont typeface="Arial"/>
              <a:buChar char="•"/>
            </a:pP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Điện khí hóa công nghiệp của các ứng dụng nhiệt </a:t>
            </a:r>
            <a:endParaRPr sz="1200" b="0" i="0" u="none" strike="noStrike" cap="none" dirty="0">
              <a:solidFill>
                <a:schemeClr val="tx1"/>
              </a:solidFill>
              <a:latin typeface="Arial" panose="020B0604020202020204" pitchFamily="34" charset="0"/>
              <a:ea typeface="Lato"/>
              <a:cs typeface="Arial" panose="020B0604020202020204" pitchFamily="34" charset="0"/>
              <a:sym typeface="Lato"/>
            </a:endParaRPr>
          </a:p>
          <a:p>
            <a:pPr marL="374015" marR="5080" lvl="0" indent="-171450" algn="l" rtl="0">
              <a:lnSpc>
                <a:spcPct val="100000"/>
              </a:lnSpc>
              <a:spcBef>
                <a:spcPts val="15"/>
              </a:spcBef>
              <a:spcAft>
                <a:spcPts val="0"/>
              </a:spcAft>
              <a:buClr>
                <a:srgbClr val="000000"/>
              </a:buClr>
              <a:buSzPts val="1200"/>
              <a:buFont typeface="Arial"/>
              <a:buChar char="•"/>
            </a:pP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Lưới điện thông minh và tích hợp năng lượng phân tán</a:t>
            </a:r>
            <a:endParaRPr sz="1200" b="0" i="0" u="none" strike="noStrike" cap="none" dirty="0">
              <a:solidFill>
                <a:schemeClr val="tx1"/>
              </a:solidFill>
              <a:latin typeface="Arial" panose="020B0604020202020204" pitchFamily="34" charset="0"/>
              <a:ea typeface="Lato"/>
              <a:cs typeface="Arial" panose="020B0604020202020204" pitchFamily="34" charset="0"/>
              <a:sym typeface="Lato"/>
            </a:endParaRPr>
          </a:p>
        </p:txBody>
      </p:sp>
      <p:sp>
        <p:nvSpPr>
          <p:cNvPr id="72" name="Google Shape;683;p13">
            <a:extLst>
              <a:ext uri="{FF2B5EF4-FFF2-40B4-BE49-F238E27FC236}">
                <a16:creationId xmlns:a16="http://schemas.microsoft.com/office/drawing/2014/main" id="{39BE255E-B04E-4CE2-A3E4-81EAFC9911A3}"/>
              </a:ext>
            </a:extLst>
          </p:cNvPr>
          <p:cNvSpPr/>
          <p:nvPr/>
        </p:nvSpPr>
        <p:spPr>
          <a:xfrm>
            <a:off x="4172666" y="3292734"/>
            <a:ext cx="251400" cy="13203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panose="020B0604020202020204" pitchFamily="34" charset="0"/>
              <a:ea typeface="Lato"/>
              <a:cs typeface="Arial" panose="020B0604020202020204" pitchFamily="34" charset="0"/>
              <a:sym typeface="Lato"/>
            </a:endParaRPr>
          </a:p>
        </p:txBody>
      </p:sp>
      <p:sp>
        <p:nvSpPr>
          <p:cNvPr id="73" name="Google Shape;684;p13">
            <a:extLst>
              <a:ext uri="{FF2B5EF4-FFF2-40B4-BE49-F238E27FC236}">
                <a16:creationId xmlns:a16="http://schemas.microsoft.com/office/drawing/2014/main" id="{1D1C74BF-3F97-4C40-809E-584F3B1803E3}"/>
              </a:ext>
            </a:extLst>
          </p:cNvPr>
          <p:cNvSpPr txBox="1"/>
          <p:nvPr/>
        </p:nvSpPr>
        <p:spPr>
          <a:xfrm>
            <a:off x="4292637" y="2341139"/>
            <a:ext cx="3320100" cy="1827403"/>
          </a:xfrm>
          <a:prstGeom prst="rect">
            <a:avLst/>
          </a:prstGeom>
          <a:solidFill>
            <a:schemeClr val="bg1"/>
          </a:solidFill>
          <a:ln>
            <a:noFill/>
          </a:ln>
        </p:spPr>
        <p:txBody>
          <a:bodyPr spcFirstLastPara="1" wrap="square" lIns="0" tIns="102850" rIns="0" bIns="0" anchor="t" anchorCtr="0">
            <a:spAutoFit/>
          </a:bodyPr>
          <a:lstStyle/>
          <a:p>
            <a:pPr marL="12700" marR="0" lvl="0" indent="0" algn="l" rtl="0">
              <a:lnSpc>
                <a:spcPct val="100000"/>
              </a:lnSpc>
              <a:spcBef>
                <a:spcPts val="0"/>
              </a:spcBef>
              <a:spcAft>
                <a:spcPts val="0"/>
              </a:spcAft>
              <a:buClr>
                <a:srgbClr val="000000"/>
              </a:buClr>
              <a:buSzPts val="1600"/>
              <a:buFont typeface="Arial"/>
              <a:buNone/>
            </a:pPr>
            <a:r>
              <a:rPr lang="en-US" sz="2400" b="0" i="0" u="none" strike="noStrike" cap="none" baseline="30000" dirty="0">
                <a:solidFill>
                  <a:srgbClr val="4237CA"/>
                </a:solidFill>
                <a:latin typeface="Arial" panose="020B0604020202020204" pitchFamily="34" charset="0"/>
                <a:ea typeface="Lato"/>
                <a:cs typeface="Arial" panose="020B0604020202020204" pitchFamily="34" charset="0"/>
                <a:sym typeface="Lato"/>
              </a:rPr>
              <a:t>Tác động của số hóa</a:t>
            </a:r>
            <a:endParaRPr sz="2400" b="0" i="0" u="none" strike="noStrike" cap="none" baseline="30000" dirty="0">
              <a:solidFill>
                <a:srgbClr val="4237CA"/>
              </a:solidFill>
              <a:latin typeface="Arial" panose="020B0604020202020204" pitchFamily="34" charset="0"/>
              <a:ea typeface="Lato"/>
              <a:cs typeface="Arial" panose="020B0604020202020204" pitchFamily="34" charset="0"/>
              <a:sym typeface="Lato"/>
            </a:endParaRPr>
          </a:p>
          <a:p>
            <a:pPr marL="184150" marR="0" lvl="0" indent="-171450" algn="l" rtl="0">
              <a:lnSpc>
                <a:spcPct val="100000"/>
              </a:lnSpc>
              <a:spcBef>
                <a:spcPts val="0"/>
              </a:spcBef>
              <a:spcAft>
                <a:spcPts val="0"/>
              </a:spcAft>
              <a:buClr>
                <a:srgbClr val="000000"/>
              </a:buClr>
              <a:buSzPts val="1200"/>
              <a:buFont typeface="Arial"/>
              <a:buChar char="•"/>
            </a:pP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Triển khai đồng hồ thông minh: 30% người tiêu dùng vào năm 2030</a:t>
            </a:r>
            <a:endParaRPr dirty="0">
              <a:solidFill>
                <a:schemeClr val="tx1"/>
              </a:solidFill>
            </a:endParaRPr>
          </a:p>
          <a:p>
            <a:pPr marL="184150" marR="0" lvl="0" indent="-171450" algn="l" rtl="0">
              <a:lnSpc>
                <a:spcPct val="100000"/>
              </a:lnSpc>
              <a:spcBef>
                <a:spcPts val="0"/>
              </a:spcBef>
              <a:spcAft>
                <a:spcPts val="0"/>
              </a:spcAft>
              <a:buClr>
                <a:srgbClr val="000000"/>
              </a:buClr>
              <a:buSzPts val="1200"/>
              <a:buFont typeface="Arial"/>
              <a:buChar char="•"/>
            </a:pP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Hệ thống quản lý năng lượng: Tăng trưởng 25-30% hàng năm</a:t>
            </a:r>
            <a:endParaRPr sz="1200" b="0" i="0" u="none" strike="noStrike" cap="none" dirty="0">
              <a:solidFill>
                <a:schemeClr val="tx1"/>
              </a:solidFill>
              <a:latin typeface="Arial" panose="020B0604020202020204" pitchFamily="34" charset="0"/>
              <a:ea typeface="Lato"/>
              <a:cs typeface="Arial" panose="020B0604020202020204" pitchFamily="34" charset="0"/>
              <a:sym typeface="Lato"/>
            </a:endParaRPr>
          </a:p>
          <a:p>
            <a:pPr marL="184150" marR="0" lvl="0" indent="-171450" algn="l" rtl="0">
              <a:lnSpc>
                <a:spcPct val="100000"/>
              </a:lnSpc>
              <a:spcBef>
                <a:spcPts val="0"/>
              </a:spcBef>
              <a:spcAft>
                <a:spcPts val="0"/>
              </a:spcAft>
              <a:buClr>
                <a:srgbClr val="000000"/>
              </a:buClr>
              <a:buSzPts val="1200"/>
              <a:buFont typeface="Arial"/>
              <a:buChar char="•"/>
            </a:pP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Áp dụng IoT công nghiệp để tối ưu hóa năng lượng</a:t>
            </a:r>
            <a:endParaRPr sz="1200" b="0" i="0" u="none" strike="noStrike" cap="none" dirty="0">
              <a:solidFill>
                <a:schemeClr val="tx1"/>
              </a:solidFill>
              <a:latin typeface="Arial" panose="020B0604020202020204" pitchFamily="34" charset="0"/>
              <a:ea typeface="Lato"/>
              <a:cs typeface="Arial" panose="020B0604020202020204" pitchFamily="34" charset="0"/>
              <a:sym typeface="Lato"/>
            </a:endParaRPr>
          </a:p>
          <a:p>
            <a:pPr marL="184150" marR="0" lvl="0" indent="-171450" algn="l" rtl="0">
              <a:lnSpc>
                <a:spcPct val="100000"/>
              </a:lnSpc>
              <a:spcBef>
                <a:spcPts val="0"/>
              </a:spcBef>
              <a:spcAft>
                <a:spcPts val="0"/>
              </a:spcAft>
              <a:buClr>
                <a:srgbClr val="000000"/>
              </a:buClr>
              <a:buSzPts val="1200"/>
              <a:buFont typeface="Arial"/>
              <a:buChar char="•"/>
            </a:pP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Tự động hóa </a:t>
            </a:r>
            <a:r>
              <a:rPr lang="en-US" sz="1200" b="0" i="0" u="none" strike="noStrike" cap="none" dirty="0" err="1">
                <a:solidFill>
                  <a:schemeClr val="tx1"/>
                </a:solidFill>
                <a:latin typeface="Arial" panose="020B0604020202020204" pitchFamily="34" charset="0"/>
                <a:ea typeface="Lato"/>
                <a:cs typeface="Arial" panose="020B0604020202020204" pitchFamily="34" charset="0"/>
                <a:sym typeface="Lato"/>
              </a:rPr>
              <a:t>tòa</a:t>
            </a: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 nhà: 15-20% </a:t>
            </a:r>
            <a:r>
              <a:rPr lang="en-US" sz="1200" b="0" i="0" u="none" strike="noStrike" cap="none" dirty="0" err="1">
                <a:solidFill>
                  <a:schemeClr val="tx1"/>
                </a:solidFill>
                <a:latin typeface="Arial" panose="020B0604020202020204" pitchFamily="34" charset="0"/>
                <a:ea typeface="Lato"/>
                <a:cs typeface="Arial" panose="020B0604020202020204" pitchFamily="34" charset="0"/>
                <a:sym typeface="Lato"/>
              </a:rPr>
              <a:t>tòa</a:t>
            </a: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 nhà thương mại</a:t>
            </a:r>
            <a:endParaRPr sz="1200" b="0" i="0" u="none" strike="noStrike" cap="none" dirty="0">
              <a:solidFill>
                <a:schemeClr val="tx1"/>
              </a:solidFill>
              <a:latin typeface="Arial" panose="020B0604020202020204" pitchFamily="34" charset="0"/>
              <a:ea typeface="Lato"/>
              <a:cs typeface="Arial" panose="020B0604020202020204" pitchFamily="34" charset="0"/>
              <a:sym typeface="Lato"/>
            </a:endParaRPr>
          </a:p>
        </p:txBody>
      </p:sp>
      <p:sp>
        <p:nvSpPr>
          <p:cNvPr id="74" name="Google Shape;685;p13">
            <a:extLst>
              <a:ext uri="{FF2B5EF4-FFF2-40B4-BE49-F238E27FC236}">
                <a16:creationId xmlns:a16="http://schemas.microsoft.com/office/drawing/2014/main" id="{BA52A520-88E9-41DF-A717-8155146D14C7}"/>
              </a:ext>
            </a:extLst>
          </p:cNvPr>
          <p:cNvSpPr/>
          <p:nvPr/>
        </p:nvSpPr>
        <p:spPr>
          <a:xfrm>
            <a:off x="7902813" y="3292734"/>
            <a:ext cx="223200" cy="12084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panose="020B0604020202020204" pitchFamily="34" charset="0"/>
              <a:ea typeface="Lato"/>
              <a:cs typeface="Arial" panose="020B0604020202020204" pitchFamily="34" charset="0"/>
              <a:sym typeface="Lato"/>
            </a:endParaRPr>
          </a:p>
        </p:txBody>
      </p:sp>
      <p:sp>
        <p:nvSpPr>
          <p:cNvPr id="75" name="Google Shape;686;p13">
            <a:extLst>
              <a:ext uri="{FF2B5EF4-FFF2-40B4-BE49-F238E27FC236}">
                <a16:creationId xmlns:a16="http://schemas.microsoft.com/office/drawing/2014/main" id="{897B4394-580A-4764-BFBD-1FB97B0F0B2A}"/>
              </a:ext>
            </a:extLst>
          </p:cNvPr>
          <p:cNvSpPr txBox="1"/>
          <p:nvPr/>
        </p:nvSpPr>
        <p:spPr>
          <a:xfrm>
            <a:off x="8047718" y="2260049"/>
            <a:ext cx="3808826" cy="2659692"/>
          </a:xfrm>
          <a:prstGeom prst="rect">
            <a:avLst/>
          </a:prstGeom>
          <a:solidFill>
            <a:schemeClr val="bg1"/>
          </a:solidFill>
          <a:ln>
            <a:noFill/>
          </a:ln>
        </p:spPr>
        <p:txBody>
          <a:bodyPr spcFirstLastPara="1" wrap="square" lIns="0" tIns="48250" rIns="0" bIns="0" anchor="t" anchorCtr="0">
            <a:spAutoFit/>
          </a:bodyPr>
          <a:lstStyle/>
          <a:p>
            <a:pPr marL="202565" marR="605790" lvl="0" indent="-190500" algn="l" rtl="0">
              <a:lnSpc>
                <a:spcPct val="100000"/>
              </a:lnSpc>
              <a:spcBef>
                <a:spcPts val="0"/>
              </a:spcBef>
              <a:spcAft>
                <a:spcPts val="0"/>
              </a:spcAft>
              <a:buClr>
                <a:srgbClr val="000000"/>
              </a:buClr>
              <a:buSzPts val="1400"/>
              <a:buFont typeface="Arial"/>
              <a:buNone/>
            </a:pPr>
            <a:r>
              <a:rPr lang="en-US" sz="1400" b="0" i="0" u="none" strike="noStrike" cap="none" dirty="0">
                <a:solidFill>
                  <a:srgbClr val="0FB981"/>
                </a:solidFill>
                <a:latin typeface="Arial" panose="020B0604020202020204" pitchFamily="34" charset="0"/>
                <a:ea typeface="Lato"/>
                <a:cs typeface="Arial" panose="020B0604020202020204" pitchFamily="34" charset="0"/>
                <a:sym typeface="Lato"/>
              </a:rPr>
              <a:t> </a:t>
            </a:r>
            <a:r>
              <a:rPr lang="en-US" sz="2400" b="0" i="0" u="none" strike="noStrike" cap="none" baseline="30000" dirty="0">
                <a:solidFill>
                  <a:srgbClr val="047857"/>
                </a:solidFill>
                <a:latin typeface="Arial" panose="020B0604020202020204" pitchFamily="34" charset="0"/>
                <a:ea typeface="Lato"/>
                <a:cs typeface="Arial" panose="020B0604020202020204" pitchFamily="34" charset="0"/>
                <a:sym typeface="Lato"/>
              </a:rPr>
              <a:t>Sự phát triển của thị trường năng  lượng</a:t>
            </a:r>
          </a:p>
          <a:p>
            <a:pPr marL="202565" marR="605790" indent="-190500">
              <a:spcBef>
                <a:spcPts val="1000"/>
              </a:spcBef>
              <a:buSzPts val="1200"/>
              <a:buFont typeface="Arial"/>
              <a:buChar char="•"/>
            </a:pPr>
            <a:r>
              <a:rPr lang="vi-VN" sz="1200" b="0" i="0" u="none" strike="noStrike" cap="none" dirty="0">
                <a:solidFill>
                  <a:schemeClr val="tx1"/>
                </a:solidFill>
                <a:latin typeface="Arial" panose="020B0604020202020204" pitchFamily="34" charset="0"/>
                <a:ea typeface="Lato"/>
                <a:cs typeface="Arial" panose="020B0604020202020204" pitchFamily="34" charset="0"/>
                <a:sym typeface="Lato"/>
              </a:rPr>
              <a:t>Phát triển thị trường bán buôn điện cạnh tranh</a:t>
            </a:r>
            <a:endParaRPr lang="en-US" sz="1200" dirty="0">
              <a:solidFill>
                <a:schemeClr val="tx1"/>
              </a:solidFill>
              <a:latin typeface="Arial" panose="020B0604020202020204" pitchFamily="34" charset="0"/>
              <a:ea typeface="Lato"/>
              <a:cs typeface="Arial" panose="020B0604020202020204" pitchFamily="34" charset="0"/>
              <a:sym typeface="Lato"/>
            </a:endParaRPr>
          </a:p>
          <a:p>
            <a:pPr marL="202565" marR="605790" lvl="0" indent="-190500" algn="l" rtl="0">
              <a:lnSpc>
                <a:spcPct val="100000"/>
              </a:lnSpc>
              <a:spcBef>
                <a:spcPts val="1000"/>
              </a:spcBef>
              <a:spcAft>
                <a:spcPts val="0"/>
              </a:spcAft>
              <a:buClr>
                <a:srgbClr val="000000"/>
              </a:buClr>
              <a:buSzPts val="1200"/>
              <a:buFont typeface="Arial"/>
              <a:buChar char="•"/>
            </a:pPr>
            <a:r>
              <a:rPr lang="vi-VN" sz="1200" b="0" i="0" u="none" strike="noStrike" cap="none" dirty="0">
                <a:solidFill>
                  <a:schemeClr val="tx1"/>
                </a:solidFill>
                <a:latin typeface="Arial" panose="020B0604020202020204" pitchFamily="34" charset="0"/>
                <a:ea typeface="Lato"/>
                <a:cs typeface="Arial" panose="020B0604020202020204" pitchFamily="34" charset="0"/>
                <a:sym typeface="Lato"/>
              </a:rPr>
              <a:t>Đáp ứng nhu cầu và thị trường dịch vụ phụ trợ</a:t>
            </a:r>
          </a:p>
          <a:p>
            <a:pPr marL="202565" marR="605790" lvl="0" indent="-190500" algn="l" rtl="0">
              <a:lnSpc>
                <a:spcPct val="100000"/>
              </a:lnSpc>
              <a:spcBef>
                <a:spcPts val="1000"/>
              </a:spcBef>
              <a:spcAft>
                <a:spcPts val="0"/>
              </a:spcAft>
              <a:buClr>
                <a:srgbClr val="000000"/>
              </a:buClr>
              <a:buSzPts val="1200"/>
              <a:buFont typeface="Arial"/>
              <a:buChar char="•"/>
            </a:pP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Sự phát triển của các công ty dịch vụ năng lượng (ESCO) </a:t>
            </a:r>
            <a:endParaRPr sz="1200" b="0" i="0" u="none" strike="noStrike" cap="none" dirty="0">
              <a:solidFill>
                <a:schemeClr val="tx1"/>
              </a:solidFill>
              <a:latin typeface="Arial" panose="020B0604020202020204" pitchFamily="34" charset="0"/>
              <a:ea typeface="Lato"/>
              <a:cs typeface="Arial" panose="020B0604020202020204" pitchFamily="34" charset="0"/>
              <a:sym typeface="Lato"/>
            </a:endParaRPr>
          </a:p>
          <a:p>
            <a:pPr marL="202565" marR="605790" lvl="0" indent="-190500" algn="l" rtl="0">
              <a:lnSpc>
                <a:spcPct val="100000"/>
              </a:lnSpc>
              <a:spcBef>
                <a:spcPts val="1000"/>
              </a:spcBef>
              <a:spcAft>
                <a:spcPts val="1000"/>
              </a:spcAft>
              <a:buClr>
                <a:srgbClr val="000000"/>
              </a:buClr>
              <a:buSzPts val="1200"/>
              <a:buFont typeface="Arial"/>
              <a:buChar char="•"/>
            </a:pPr>
            <a:r>
              <a:rPr lang="en-US" sz="1200" b="0" i="0" u="none" strike="noStrike" cap="none" dirty="0">
                <a:solidFill>
                  <a:schemeClr val="tx1"/>
                </a:solidFill>
                <a:latin typeface="Arial" panose="020B0604020202020204" pitchFamily="34" charset="0"/>
                <a:ea typeface="Lato"/>
                <a:cs typeface="Arial" panose="020B0604020202020204" pitchFamily="34" charset="0"/>
                <a:sym typeface="Lato"/>
              </a:rPr>
              <a:t>Sự xuất hiện của người tiêu dùng chuyên nghiệp và giao dịch ngang hàng</a:t>
            </a:r>
            <a:endParaRPr sz="1200" b="0" i="0" u="none" strike="noStrike" cap="none" dirty="0">
              <a:solidFill>
                <a:schemeClr val="tx1"/>
              </a:solidFill>
              <a:latin typeface="Arial" panose="020B0604020202020204" pitchFamily="34" charset="0"/>
              <a:ea typeface="Lato"/>
              <a:cs typeface="Arial" panose="020B0604020202020204" pitchFamily="34" charset="0"/>
              <a:sym typeface="Lato"/>
            </a:endParaRPr>
          </a:p>
        </p:txBody>
      </p:sp>
      <p:sp>
        <p:nvSpPr>
          <p:cNvPr id="76" name="Google Shape;688;p13">
            <a:extLst>
              <a:ext uri="{FF2B5EF4-FFF2-40B4-BE49-F238E27FC236}">
                <a16:creationId xmlns:a16="http://schemas.microsoft.com/office/drawing/2014/main" id="{05F27DD9-BAF9-477C-A1B0-EBE74908E6D3}"/>
              </a:ext>
            </a:extLst>
          </p:cNvPr>
          <p:cNvSpPr/>
          <p:nvPr/>
        </p:nvSpPr>
        <p:spPr>
          <a:xfrm>
            <a:off x="8014485" y="2925492"/>
            <a:ext cx="223200" cy="22110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77" name="Google Shape;689;p13">
            <a:extLst>
              <a:ext uri="{FF2B5EF4-FFF2-40B4-BE49-F238E27FC236}">
                <a16:creationId xmlns:a16="http://schemas.microsoft.com/office/drawing/2014/main" id="{CEB542AC-016E-4ACD-A52D-137CB0B06E58}"/>
              </a:ext>
            </a:extLst>
          </p:cNvPr>
          <p:cNvSpPr/>
          <p:nvPr/>
        </p:nvSpPr>
        <p:spPr>
          <a:xfrm>
            <a:off x="4233952" y="2925492"/>
            <a:ext cx="190200" cy="29790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771746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14D94-AFF1-49D9-9005-3E578293FCCE}"/>
              </a:ext>
            </a:extLst>
          </p:cNvPr>
          <p:cNvSpPr>
            <a:spLocks noGrp="1"/>
          </p:cNvSpPr>
          <p:nvPr>
            <p:ph type="title" idx="4294967295"/>
          </p:nvPr>
        </p:nvSpPr>
        <p:spPr>
          <a:xfrm>
            <a:off x="498088" y="1217706"/>
            <a:ext cx="10972800" cy="495200"/>
          </a:xfrm>
          <a:noFill/>
          <a:ln>
            <a:noFill/>
          </a:ln>
        </p:spPr>
        <p:txBody>
          <a:bodyPr spcFirstLastPara="1" wrap="square" lIns="91425" tIns="91425" rIns="91425" bIns="91425" anchor="ctr" anchorCtr="0">
            <a:noAutofit/>
          </a:bodyPr>
          <a:lstStyle/>
          <a:p>
            <a:r>
              <a:rPr lang="en-US" dirty="0">
                <a:solidFill>
                  <a:schemeClr val="accent1">
                    <a:lumMod val="50000"/>
                  </a:schemeClr>
                </a:solidFill>
                <a:latin typeface="Arial" panose="020B0604020202020204" pitchFamily="34" charset="0"/>
              </a:rPr>
              <a:t>Thảo luận</a:t>
            </a:r>
          </a:p>
        </p:txBody>
      </p:sp>
      <p:sp>
        <p:nvSpPr>
          <p:cNvPr id="3" name="Text Placeholder 2">
            <a:extLst>
              <a:ext uri="{FF2B5EF4-FFF2-40B4-BE49-F238E27FC236}">
                <a16:creationId xmlns:a16="http://schemas.microsoft.com/office/drawing/2014/main" id="{97ABA586-7C74-4D75-BEDD-0B79562C6185}"/>
              </a:ext>
            </a:extLst>
          </p:cNvPr>
          <p:cNvSpPr>
            <a:spLocks noGrp="1"/>
          </p:cNvSpPr>
          <p:nvPr>
            <p:ph type="body" idx="4294967295"/>
          </p:nvPr>
        </p:nvSpPr>
        <p:spPr>
          <a:xfrm>
            <a:off x="498088" y="2333006"/>
            <a:ext cx="10972800" cy="4038800"/>
          </a:xfrm>
        </p:spPr>
        <p:txBody>
          <a:bodyPr/>
          <a:lstStyle/>
          <a:p>
            <a:r>
              <a:rPr lang="vi-VN" dirty="0">
                <a:latin typeface="Arial" panose="020B0604020202020204" pitchFamily="34" charset="0"/>
                <a:cs typeface="Arial" panose="020B0604020202020204" pitchFamily="34" charset="0"/>
              </a:rPr>
              <a:t>Ngành công nghiệp chiếm bao nhiêu % tổng tiêu thụ năng lượng cuối cùng tại Việt Nam?</a:t>
            </a:r>
            <a:endParaRPr lang="en-US" dirty="0">
              <a:latin typeface="Arial" panose="020B0604020202020204" pitchFamily="34" charset="0"/>
              <a:cs typeface="Arial" panose="020B0604020202020204" pitchFamily="34" charset="0"/>
            </a:endParaRPr>
          </a:p>
          <a:p>
            <a:r>
              <a:rPr lang="vi-VN" dirty="0">
                <a:latin typeface="Arial" panose="020B0604020202020204" pitchFamily="34" charset="0"/>
                <a:cs typeface="Arial" panose="020B0604020202020204" pitchFamily="34" charset="0"/>
              </a:rPr>
              <a:t>Vì sao số lượng DEU (doanh nghiệp sử dụng năng lượng trọng điểm) tăng nhanh trong vài năm gần đây?</a:t>
            </a:r>
            <a:endParaRPr lang="en-US" dirty="0">
              <a:latin typeface="Arial" panose="020B0604020202020204" pitchFamily="34" charset="0"/>
              <a:cs typeface="Arial" panose="020B0604020202020204" pitchFamily="34" charset="0"/>
            </a:endParaRPr>
          </a:p>
          <a:p>
            <a:r>
              <a:rPr lang="vi-VN" dirty="0">
                <a:latin typeface="Arial" panose="020B0604020202020204" pitchFamily="34" charset="0"/>
                <a:cs typeface="Arial" panose="020B0604020202020204" pitchFamily="34" charset="0"/>
              </a:rPr>
              <a:t>Theo bạn, ngành nào có tiềm năng tiết kiệm năng lượng cao nhất trong công nghiệp?</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23772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92B8BA9-5C44-B08E-7348-A5A1AEAA72C1}"/>
              </a:ext>
            </a:extLst>
          </p:cNvPr>
          <p:cNvSpPr txBox="1"/>
          <p:nvPr/>
        </p:nvSpPr>
        <p:spPr>
          <a:xfrm>
            <a:off x="1005447" y="2586077"/>
            <a:ext cx="10181105" cy="1131848"/>
          </a:xfrm>
          <a:prstGeom prst="rect">
            <a:avLst/>
          </a:prstGeom>
          <a:noFill/>
        </p:spPr>
        <p:txBody>
          <a:bodyPr wrap="square">
            <a:spAutoFit/>
          </a:bodyPr>
          <a:lstStyle/>
          <a:p>
            <a:pPr>
              <a:lnSpc>
                <a:spcPct val="150000"/>
              </a:lnSpc>
            </a:pPr>
            <a:r>
              <a:rPr lang="en-US" sz="2400" b="1" dirty="0">
                <a:solidFill>
                  <a:schemeClr val="accent1">
                    <a:lumMod val="50000"/>
                  </a:schemeClr>
                </a:solidFill>
                <a:latin typeface="Arial" panose="020B0604020202020204" pitchFamily="34" charset="0"/>
                <a:cs typeface="Arial" panose="020B0604020202020204" pitchFamily="34" charset="0"/>
              </a:rPr>
              <a:t>II. Thực trạng và tiềm năng tiết kiệm năng lượng (TKNL) trong ngành công nghiệp dệt may tại Việt Nam</a:t>
            </a:r>
            <a:r>
              <a:rPr lang="en-VN" sz="2400" b="1" dirty="0">
                <a:solidFill>
                  <a:schemeClr val="accent1">
                    <a:lumMod val="5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1109616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7" name="Subtitle 2">
            <a:extLst>
              <a:ext uri="{FF2B5EF4-FFF2-40B4-BE49-F238E27FC236}">
                <a16:creationId xmlns:a16="http://schemas.microsoft.com/office/drawing/2014/main" id="{070B9ADB-FDEF-ABF3-9F2B-DAEDB6BEDC0A}"/>
              </a:ext>
            </a:extLst>
          </p:cNvPr>
          <p:cNvSpPr txBox="1">
            <a:spLocks/>
          </p:cNvSpPr>
          <p:nvPr/>
        </p:nvSpPr>
        <p:spPr>
          <a:xfrm>
            <a:off x="2253395" y="1233592"/>
            <a:ext cx="7685207"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marR="0" lvl="0" indent="0" algn="ctr" defTabSz="914400" rtl="0" eaLnBrk="1" fontAlgn="auto" latinLnBrk="0" hangingPunct="1">
              <a:lnSpc>
                <a:spcPct val="100000"/>
              </a:lnSpc>
              <a:spcBef>
                <a:spcPts val="0"/>
              </a:spcBef>
              <a:spcAft>
                <a:spcPts val="0"/>
              </a:spcAft>
              <a:buClr>
                <a:srgbClr val="000000"/>
              </a:buClr>
              <a:buSzPts val="1400"/>
              <a:buFont typeface="Roboto"/>
              <a:buNone/>
              <a:tabLst/>
              <a:defRPr/>
            </a:pPr>
            <a:r>
              <a:rPr kumimoji="0" lang="en-US" sz="32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Roboto"/>
              </a:rPr>
              <a:t>Ngành</a:t>
            </a:r>
            <a:r>
              <a:rPr kumimoji="0" lang="en-US" sz="3200" b="1" i="0" u="none" strike="noStrike" kern="0" cap="none" spc="0" normalizeH="0" noProof="0" dirty="0">
                <a:ln>
                  <a:noFill/>
                </a:ln>
                <a:solidFill>
                  <a:srgbClr val="87C6CC">
                    <a:lumMod val="50000"/>
                  </a:srgbClr>
                </a:solidFill>
                <a:effectLst/>
                <a:uLnTx/>
                <a:uFillTx/>
                <a:latin typeface="Arial"/>
                <a:cs typeface="Arial" panose="020B0604020202020204" pitchFamily="34" charset="0"/>
                <a:sym typeface="Roboto"/>
              </a:rPr>
              <a:t> dệt may Việt Nam</a:t>
            </a:r>
            <a:endParaRPr kumimoji="0" lang="en-US" sz="32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Roboto"/>
            </a:endParaRPr>
          </a:p>
        </p:txBody>
      </p:sp>
      <p:pic>
        <p:nvPicPr>
          <p:cNvPr id="4" name="Picture 2" descr="Xu Hướng Phát Triển Của Ngành Công Nghiệp Dệt May - Da Giày Tại Việt Nam -  Delco Construction">
            <a:extLst>
              <a:ext uri="{FF2B5EF4-FFF2-40B4-BE49-F238E27FC236}">
                <a16:creationId xmlns:a16="http://schemas.microsoft.com/office/drawing/2014/main" id="{7B7BCB26-90B8-203C-33D4-5F94D3842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137" y="1997661"/>
            <a:ext cx="10873725" cy="4653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4587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AC6B0-E0AB-D479-576E-0A614311DF4E}"/>
              </a:ext>
            </a:extLst>
          </p:cNvPr>
          <p:cNvSpPr>
            <a:spLocks noGrp="1"/>
          </p:cNvSpPr>
          <p:nvPr>
            <p:ph type="title" idx="4294967295"/>
          </p:nvPr>
        </p:nvSpPr>
        <p:spPr>
          <a:xfrm>
            <a:off x="609600" y="1106194"/>
            <a:ext cx="10972800" cy="495200"/>
          </a:xfrm>
        </p:spPr>
        <p:txBody>
          <a:bodyPr>
            <a:noAutofit/>
          </a:bodyPr>
          <a:lstStyle/>
          <a:p>
            <a:r>
              <a:rPr lang="en-US" sz="3200" b="1" kern="0" dirty="0" err="1">
                <a:solidFill>
                  <a:schemeClr val="accent1">
                    <a:lumMod val="50000"/>
                  </a:schemeClr>
                </a:solidFill>
                <a:effectLst/>
                <a:ea typeface="Tahoma" panose="020B0604030504040204" pitchFamily="34" charset="0"/>
                <a:cs typeface="Tahoma" panose="020B0604030504040204" pitchFamily="34" charset="0"/>
              </a:rPr>
              <a:t>Tổng</a:t>
            </a:r>
            <a:r>
              <a:rPr lang="en-US" sz="3200" b="1" kern="0" dirty="0">
                <a:solidFill>
                  <a:schemeClr val="accent1">
                    <a:lumMod val="50000"/>
                  </a:schemeClr>
                </a:solidFill>
                <a:effectLst/>
                <a:ea typeface="Tahoma" panose="020B0604030504040204" pitchFamily="34" charset="0"/>
                <a:cs typeface="Tahoma" panose="020B0604030504040204" pitchFamily="34" charset="0"/>
              </a:rPr>
              <a:t> </a:t>
            </a:r>
            <a:r>
              <a:rPr lang="en-US" sz="3200" b="1" kern="0" dirty="0" err="1">
                <a:solidFill>
                  <a:schemeClr val="accent1">
                    <a:lumMod val="50000"/>
                  </a:schemeClr>
                </a:solidFill>
                <a:effectLst/>
                <a:ea typeface="Tahoma" panose="020B0604030504040204" pitchFamily="34" charset="0"/>
                <a:cs typeface="Tahoma" panose="020B0604030504040204" pitchFamily="34" charset="0"/>
              </a:rPr>
              <a:t>quan</a:t>
            </a:r>
            <a:r>
              <a:rPr lang="en-US" sz="3200" b="1" kern="0" dirty="0">
                <a:solidFill>
                  <a:schemeClr val="accent1">
                    <a:lumMod val="50000"/>
                  </a:schemeClr>
                </a:solidFill>
                <a:effectLst/>
                <a:ea typeface="Tahoma" panose="020B0604030504040204" pitchFamily="34" charset="0"/>
                <a:cs typeface="Tahoma" panose="020B0604030504040204" pitchFamily="34" charset="0"/>
              </a:rPr>
              <a:t> </a:t>
            </a:r>
            <a:r>
              <a:rPr lang="en-US" sz="3200" b="1" kern="0" dirty="0" err="1">
                <a:solidFill>
                  <a:schemeClr val="accent1">
                    <a:lumMod val="50000"/>
                  </a:schemeClr>
                </a:solidFill>
                <a:effectLst/>
                <a:ea typeface="Tahoma" panose="020B0604030504040204" pitchFamily="34" charset="0"/>
                <a:cs typeface="Tahoma" panose="020B0604030504040204" pitchFamily="34" charset="0"/>
              </a:rPr>
              <a:t>ngành</a:t>
            </a:r>
            <a:r>
              <a:rPr lang="en-US" sz="3200" b="1" kern="0" dirty="0">
                <a:solidFill>
                  <a:schemeClr val="accent1">
                    <a:lumMod val="50000"/>
                  </a:schemeClr>
                </a:solidFill>
                <a:effectLst/>
                <a:ea typeface="Tahoma" panose="020B0604030504040204" pitchFamily="34" charset="0"/>
                <a:cs typeface="Tahoma" panose="020B0604030504040204" pitchFamily="34" charset="0"/>
              </a:rPr>
              <a:t> </a:t>
            </a:r>
            <a:r>
              <a:rPr lang="en-US" sz="3200" b="1" kern="0" dirty="0" err="1">
                <a:solidFill>
                  <a:schemeClr val="accent1">
                    <a:lumMod val="50000"/>
                  </a:schemeClr>
                </a:solidFill>
                <a:effectLst/>
                <a:ea typeface="Tahoma" panose="020B0604030504040204" pitchFamily="34" charset="0"/>
                <a:cs typeface="Tahoma" panose="020B0604030504040204" pitchFamily="34" charset="0"/>
              </a:rPr>
              <a:t>dệt</a:t>
            </a:r>
            <a:r>
              <a:rPr lang="en-US" sz="3200" b="1" kern="0" dirty="0">
                <a:solidFill>
                  <a:schemeClr val="accent1">
                    <a:lumMod val="50000"/>
                  </a:schemeClr>
                </a:solidFill>
                <a:effectLst/>
                <a:ea typeface="Tahoma" panose="020B0604030504040204" pitchFamily="34" charset="0"/>
                <a:cs typeface="Tahoma" panose="020B0604030504040204" pitchFamily="34" charset="0"/>
              </a:rPr>
              <a:t> may </a:t>
            </a:r>
            <a:r>
              <a:rPr lang="en-US" sz="3200" b="1" kern="0" dirty="0" err="1">
                <a:solidFill>
                  <a:schemeClr val="accent1">
                    <a:lumMod val="50000"/>
                  </a:schemeClr>
                </a:solidFill>
                <a:effectLst/>
                <a:ea typeface="Tahoma" panose="020B0604030504040204" pitchFamily="34" charset="0"/>
                <a:cs typeface="Tahoma" panose="020B0604030504040204" pitchFamily="34" charset="0"/>
              </a:rPr>
              <a:t>Việt</a:t>
            </a:r>
            <a:r>
              <a:rPr lang="en-US" sz="3200" b="1" kern="0" dirty="0">
                <a:solidFill>
                  <a:schemeClr val="accent1">
                    <a:lumMod val="50000"/>
                  </a:schemeClr>
                </a:solidFill>
                <a:effectLst/>
                <a:ea typeface="Tahoma" panose="020B0604030504040204" pitchFamily="34" charset="0"/>
                <a:cs typeface="Tahoma" panose="020B0604030504040204" pitchFamily="34" charset="0"/>
              </a:rPr>
              <a:t> Nam</a:t>
            </a:r>
            <a:endParaRPr lang="en-US" sz="3200" dirty="0">
              <a:solidFill>
                <a:schemeClr val="accent1">
                  <a:lumMod val="50000"/>
                </a:schemeClr>
              </a:solidFill>
              <a:ea typeface="Tahoma" panose="020B0604030504040204" pitchFamily="34" charset="0"/>
              <a:cs typeface="Tahoma" panose="020B0604030504040204" pitchFamily="34" charset="0"/>
            </a:endParaRPr>
          </a:p>
        </p:txBody>
      </p:sp>
      <p:sp>
        <p:nvSpPr>
          <p:cNvPr id="3" name="Text Placeholder 2">
            <a:extLst>
              <a:ext uri="{FF2B5EF4-FFF2-40B4-BE49-F238E27FC236}">
                <a16:creationId xmlns:a16="http://schemas.microsoft.com/office/drawing/2014/main" id="{61D43FBC-6118-852E-E515-05E27766918F}"/>
              </a:ext>
            </a:extLst>
          </p:cNvPr>
          <p:cNvSpPr>
            <a:spLocks noGrp="1"/>
          </p:cNvSpPr>
          <p:nvPr>
            <p:ph type="body" idx="4294967295"/>
          </p:nvPr>
        </p:nvSpPr>
        <p:spPr>
          <a:xfrm>
            <a:off x="478972" y="1960235"/>
            <a:ext cx="10972800" cy="4395453"/>
          </a:xfrm>
        </p:spPr>
        <p:txBody>
          <a:bodyPr>
            <a:noAutofit/>
          </a:bodyPr>
          <a:lstStyle/>
          <a:p>
            <a:pPr marL="457189" indent="-457189" algn="just">
              <a:lnSpc>
                <a:spcPct val="114000"/>
              </a:lnSpc>
              <a:spcBef>
                <a:spcPts val="300"/>
              </a:spcBef>
              <a:spcAft>
                <a:spcPts val="300"/>
              </a:spcAft>
              <a:buSzPts val="1000"/>
              <a:buFont typeface="Wingdings" pitchFamily="2" charset="2"/>
              <a:buChar char="v"/>
              <a:tabLst>
                <a:tab pos="609585" algn="l"/>
              </a:tabLst>
            </a:pPr>
            <a:r>
              <a:rPr lang="en-US" sz="1800" b="1" dirty="0" err="1">
                <a:ea typeface="Aptos" panose="020B0004020202020204" pitchFamily="34" charset="0"/>
                <a:cs typeface="Arial" panose="020B0604020202020204" pitchFamily="34" charset="0"/>
              </a:rPr>
              <a:t>Vị</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trí</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trong</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nền</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kinh</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tế</a:t>
            </a:r>
            <a:r>
              <a:rPr lang="en-US" sz="1800" b="1"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Ngành</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xuất</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khẩu</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chủ</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lực</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đóng</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góp</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quan</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trọng</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vào</a:t>
            </a:r>
            <a:r>
              <a:rPr lang="en-US" sz="1800" dirty="0">
                <a:ea typeface="Aptos" panose="020B0004020202020204" pitchFamily="34" charset="0"/>
                <a:cs typeface="Arial" panose="020B0604020202020204" pitchFamily="34" charset="0"/>
              </a:rPr>
              <a:t> GDP.</a:t>
            </a:r>
          </a:p>
          <a:p>
            <a:pPr marL="457189" indent="-457189" algn="just">
              <a:lnSpc>
                <a:spcPct val="114000"/>
              </a:lnSpc>
              <a:spcBef>
                <a:spcPts val="300"/>
              </a:spcBef>
              <a:spcAft>
                <a:spcPts val="300"/>
              </a:spcAft>
              <a:buSzPts val="1000"/>
              <a:buFont typeface="Wingdings" pitchFamily="2" charset="2"/>
              <a:buChar char="v"/>
              <a:tabLst>
                <a:tab pos="609585" algn="l"/>
              </a:tabLst>
            </a:pPr>
            <a:r>
              <a:rPr lang="en-US" sz="1800" b="1" dirty="0" err="1">
                <a:ea typeface="Aptos" panose="020B0004020202020204" pitchFamily="34" charset="0"/>
                <a:cs typeface="Arial" panose="020B0604020202020204" pitchFamily="34" charset="0"/>
              </a:rPr>
              <a:t>Đóng</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góp</a:t>
            </a:r>
            <a:r>
              <a:rPr lang="en-US" sz="1800" b="1" dirty="0">
                <a:ea typeface="Aptos" panose="020B0004020202020204" pitchFamily="34" charset="0"/>
                <a:cs typeface="Arial" panose="020B0604020202020204" pitchFamily="34" charset="0"/>
              </a:rPr>
              <a:t> GDP:</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Chiếm</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khoảng</a:t>
            </a:r>
            <a:r>
              <a:rPr lang="en-US" sz="1800" dirty="0">
                <a:ea typeface="Aptos" panose="020B0004020202020204" pitchFamily="34" charset="0"/>
                <a:cs typeface="Arial" panose="020B0604020202020204" pitchFamily="34" charset="0"/>
              </a:rPr>
              <a:t> 12% GDP </a:t>
            </a:r>
            <a:r>
              <a:rPr lang="en-US" sz="1800" dirty="0" err="1">
                <a:ea typeface="Aptos" panose="020B0004020202020204" pitchFamily="34" charset="0"/>
                <a:cs typeface="Arial" panose="020B0604020202020204" pitchFamily="34" charset="0"/>
              </a:rPr>
              <a:t>công</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nghiệp</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và</a:t>
            </a:r>
            <a:r>
              <a:rPr lang="en-US" sz="1800" dirty="0">
                <a:ea typeface="Aptos" panose="020B0004020202020204" pitchFamily="34" charset="0"/>
                <a:cs typeface="Arial" panose="020B0604020202020204" pitchFamily="34" charset="0"/>
              </a:rPr>
              <a:t> 5% </a:t>
            </a:r>
            <a:r>
              <a:rPr lang="en-US" sz="1800" dirty="0" err="1">
                <a:ea typeface="Aptos" panose="020B0004020202020204" pitchFamily="34" charset="0"/>
                <a:cs typeface="Arial" panose="020B0604020202020204" pitchFamily="34" charset="0"/>
              </a:rPr>
              <a:t>tổng</a:t>
            </a:r>
            <a:r>
              <a:rPr lang="en-US" sz="1800" dirty="0">
                <a:ea typeface="Aptos" panose="020B0004020202020204" pitchFamily="34" charset="0"/>
                <a:cs typeface="Arial" panose="020B0604020202020204" pitchFamily="34" charset="0"/>
              </a:rPr>
              <a:t> GDP </a:t>
            </a:r>
            <a:r>
              <a:rPr lang="en-US" sz="1800" dirty="0" err="1">
                <a:ea typeface="Aptos" panose="020B0004020202020204" pitchFamily="34" charset="0"/>
                <a:cs typeface="Arial" panose="020B0604020202020204" pitchFamily="34" charset="0"/>
              </a:rPr>
              <a:t>quốc</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gia</a:t>
            </a:r>
            <a:r>
              <a:rPr lang="en-US" sz="1800" dirty="0">
                <a:ea typeface="Aptos" panose="020B0004020202020204" pitchFamily="34" charset="0"/>
                <a:cs typeface="Arial" panose="020B0604020202020204" pitchFamily="34" charset="0"/>
              </a:rPr>
              <a:t>.</a:t>
            </a:r>
          </a:p>
          <a:p>
            <a:pPr marL="457189" indent="-457189" algn="just">
              <a:lnSpc>
                <a:spcPct val="114000"/>
              </a:lnSpc>
              <a:spcBef>
                <a:spcPts val="300"/>
              </a:spcBef>
              <a:spcAft>
                <a:spcPts val="300"/>
              </a:spcAft>
              <a:buSzPts val="1000"/>
              <a:buFont typeface="Wingdings" pitchFamily="2" charset="2"/>
              <a:buChar char="v"/>
              <a:tabLst>
                <a:tab pos="609585" algn="l"/>
              </a:tabLst>
            </a:pPr>
            <a:r>
              <a:rPr lang="en-US" sz="1800" b="1" dirty="0">
                <a:ea typeface="Aptos" panose="020B0004020202020204" pitchFamily="34" charset="0"/>
                <a:cs typeface="Arial" panose="020B0604020202020204" pitchFamily="34" charset="0"/>
              </a:rPr>
              <a:t>Tổng kim ngạch xuất khẩu năm 2023: </a:t>
            </a:r>
            <a:r>
              <a:rPr lang="en-US" sz="1800" dirty="0">
                <a:ea typeface="Aptos" panose="020B0004020202020204" pitchFamily="34" charset="0"/>
                <a:cs typeface="Arial" panose="020B0604020202020204" pitchFamily="34" charset="0"/>
              </a:rPr>
              <a:t>Ước đạt 40,3 </a:t>
            </a:r>
            <a:r>
              <a:rPr lang="en-US" sz="1800" dirty="0" err="1">
                <a:ea typeface="Aptos" panose="020B0004020202020204" pitchFamily="34" charset="0"/>
                <a:cs typeface="Arial" panose="020B0604020202020204" pitchFamily="34" charset="0"/>
              </a:rPr>
              <a:t>tỷ</a:t>
            </a:r>
            <a:r>
              <a:rPr lang="en-US" sz="1800" dirty="0">
                <a:ea typeface="Aptos" panose="020B0004020202020204" pitchFamily="34" charset="0"/>
                <a:cs typeface="Arial" panose="020B0604020202020204" pitchFamily="34" charset="0"/>
              </a:rPr>
              <a:t> USD, giảm 9,2% so với năm 2022 </a:t>
            </a:r>
          </a:p>
          <a:p>
            <a:pPr marL="0" indent="0" algn="just">
              <a:lnSpc>
                <a:spcPct val="114000"/>
              </a:lnSpc>
              <a:spcBef>
                <a:spcPts val="300"/>
              </a:spcBef>
              <a:spcAft>
                <a:spcPts val="300"/>
              </a:spcAft>
              <a:buSzPts val="1000"/>
              <a:buNone/>
              <a:tabLst>
                <a:tab pos="609585" algn="l"/>
              </a:tabLst>
            </a:pPr>
            <a:r>
              <a:rPr lang="en-US" sz="1800" b="1" dirty="0">
                <a:ea typeface="Aptos" panose="020B0004020202020204" pitchFamily="34" charset="0"/>
                <a:cs typeface="Arial" panose="020B0604020202020204" pitchFamily="34" charset="0"/>
              </a:rPr>
              <a:t>Phân khúc sản xuất:</a:t>
            </a:r>
          </a:p>
          <a:p>
            <a:pPr marL="1066773" lvl="1" indent="-457189" algn="just">
              <a:lnSpc>
                <a:spcPct val="114000"/>
              </a:lnSpc>
              <a:spcBef>
                <a:spcPts val="300"/>
              </a:spcBef>
              <a:spcAft>
                <a:spcPts val="300"/>
              </a:spcAft>
              <a:buSzPts val="1000"/>
              <a:buFont typeface="Wingdings" pitchFamily="2" charset="2"/>
              <a:buChar char="v"/>
              <a:tabLst>
                <a:tab pos="1219170" algn="l"/>
              </a:tabLst>
            </a:pPr>
            <a:r>
              <a:rPr lang="en-US" sz="1800" dirty="0">
                <a:latin typeface="+mn-lt"/>
                <a:ea typeface="Aptos" panose="020B0004020202020204" pitchFamily="34" charset="0"/>
                <a:cs typeface="Arial" panose="020B0604020202020204" pitchFamily="34" charset="0"/>
              </a:rPr>
              <a:t>Sợi: Sản xuất xơ, sợi dệt.</a:t>
            </a:r>
          </a:p>
          <a:p>
            <a:pPr marL="1066773" lvl="1" indent="-457189" algn="just">
              <a:lnSpc>
                <a:spcPct val="114000"/>
              </a:lnSpc>
              <a:spcBef>
                <a:spcPts val="300"/>
              </a:spcBef>
              <a:spcAft>
                <a:spcPts val="300"/>
              </a:spcAft>
              <a:buSzPts val="1000"/>
              <a:buFont typeface="Wingdings" pitchFamily="2" charset="2"/>
              <a:buChar char="v"/>
              <a:tabLst>
                <a:tab pos="1219170" algn="l"/>
              </a:tabLst>
            </a:pPr>
            <a:r>
              <a:rPr lang="en-US" sz="1800" dirty="0">
                <a:latin typeface="+mn-lt"/>
                <a:ea typeface="Aptos" panose="020B0004020202020204" pitchFamily="34" charset="0"/>
                <a:cs typeface="Arial" panose="020B0604020202020204" pitchFamily="34" charset="0"/>
              </a:rPr>
              <a:t>Dệt vải: Dệt và nhuộm vải.</a:t>
            </a:r>
          </a:p>
          <a:p>
            <a:pPr marL="1066773" lvl="1" indent="-457189" algn="just">
              <a:lnSpc>
                <a:spcPct val="114000"/>
              </a:lnSpc>
              <a:spcBef>
                <a:spcPts val="300"/>
              </a:spcBef>
              <a:spcAft>
                <a:spcPts val="300"/>
              </a:spcAft>
              <a:buSzPts val="1000"/>
              <a:buFont typeface="Wingdings" pitchFamily="2" charset="2"/>
              <a:buChar char="v"/>
              <a:tabLst>
                <a:tab pos="1219170" algn="l"/>
              </a:tabLst>
            </a:pPr>
            <a:r>
              <a:rPr lang="en-US" sz="1800" dirty="0">
                <a:latin typeface="+mn-lt"/>
                <a:ea typeface="Aptos" panose="020B0004020202020204" pitchFamily="34" charset="0"/>
                <a:cs typeface="Arial" panose="020B0604020202020204" pitchFamily="34" charset="0"/>
              </a:rPr>
              <a:t>May mặc: Sản xuất quần áo, thời trang.</a:t>
            </a:r>
          </a:p>
          <a:p>
            <a:pPr marL="0" indent="0" algn="just">
              <a:lnSpc>
                <a:spcPct val="114000"/>
              </a:lnSpc>
              <a:spcBef>
                <a:spcPts val="300"/>
              </a:spcBef>
              <a:spcAft>
                <a:spcPts val="300"/>
              </a:spcAft>
              <a:buSzPts val="1000"/>
              <a:buNone/>
              <a:tabLst>
                <a:tab pos="609585" algn="l"/>
              </a:tabLst>
            </a:pPr>
            <a:r>
              <a:rPr lang="en-US" sz="1800" b="1" dirty="0">
                <a:ea typeface="Aptos" panose="020B0004020202020204" pitchFamily="34" charset="0"/>
                <a:cs typeface="Arial" panose="020B0604020202020204" pitchFamily="34" charset="0"/>
              </a:rPr>
              <a:t>Thị trường:</a:t>
            </a:r>
          </a:p>
          <a:p>
            <a:pPr marL="1066773" lvl="1" indent="-457189" algn="just">
              <a:lnSpc>
                <a:spcPct val="114000"/>
              </a:lnSpc>
              <a:spcBef>
                <a:spcPts val="300"/>
              </a:spcBef>
              <a:spcAft>
                <a:spcPts val="300"/>
              </a:spcAft>
              <a:buSzPts val="1000"/>
              <a:buFont typeface="Wingdings" pitchFamily="2" charset="2"/>
              <a:buChar char="v"/>
              <a:tabLst>
                <a:tab pos="1219170" algn="l"/>
              </a:tabLst>
            </a:pPr>
            <a:r>
              <a:rPr lang="en-US" sz="1800" dirty="0">
                <a:latin typeface="+mn-lt"/>
                <a:ea typeface="Aptos" panose="020B0004020202020204" pitchFamily="34" charset="0"/>
                <a:cs typeface="Arial" panose="020B0604020202020204" pitchFamily="34" charset="0"/>
              </a:rPr>
              <a:t>Xuất khẩu: Chiếm khoảng 80% tổng sản lượng (Hoa Kỳ, Nhật Bản, EU, Hàn Quốc, Trung Quốc, </a:t>
            </a:r>
            <a:r>
              <a:rPr lang="en-US" sz="1800" dirty="0" err="1">
                <a:latin typeface="+mn-lt"/>
                <a:ea typeface="Aptos" panose="020B0004020202020204" pitchFamily="34" charset="0"/>
                <a:cs typeface="Arial" panose="020B0604020202020204" pitchFamily="34" charset="0"/>
              </a:rPr>
              <a:t>Asean</a:t>
            </a:r>
            <a:r>
              <a:rPr lang="en-US" sz="1800" dirty="0">
                <a:latin typeface="+mn-lt"/>
                <a:ea typeface="Aptos" panose="020B0004020202020204" pitchFamily="34" charset="0"/>
                <a:cs typeface="Arial" panose="020B0604020202020204" pitchFamily="34" charset="0"/>
              </a:rPr>
              <a:t>,…</a:t>
            </a:r>
            <a:endParaRPr lang="vi-VN" sz="1800" dirty="0">
              <a:latin typeface="+mn-lt"/>
              <a:ea typeface="Aptos" panose="020B0004020202020204" pitchFamily="34" charset="0"/>
              <a:cs typeface="Arial" panose="020B0604020202020204" pitchFamily="34" charset="0"/>
            </a:endParaRPr>
          </a:p>
          <a:p>
            <a:pPr marL="1066773" lvl="1" indent="-457189" algn="just">
              <a:lnSpc>
                <a:spcPct val="114000"/>
              </a:lnSpc>
              <a:spcBef>
                <a:spcPts val="300"/>
              </a:spcBef>
              <a:spcAft>
                <a:spcPts val="300"/>
              </a:spcAft>
              <a:buSzPts val="1000"/>
              <a:buFont typeface="Wingdings" pitchFamily="2" charset="2"/>
              <a:buChar char="v"/>
              <a:tabLst>
                <a:tab pos="1219170" algn="l"/>
              </a:tabLst>
            </a:pPr>
            <a:r>
              <a:rPr lang="en-US" sz="1800" dirty="0">
                <a:latin typeface="+mn-lt"/>
                <a:ea typeface="Aptos" panose="020B0004020202020204" pitchFamily="34" charset="0"/>
                <a:cs typeface="Arial" panose="020B0604020202020204" pitchFamily="34" charset="0"/>
              </a:rPr>
              <a:t>Nội địa: Chiếm khoảng 20% tổng sản lượng.</a:t>
            </a:r>
            <a:endParaRPr lang="en-US" sz="1800" dirty="0">
              <a:latin typeface="+mn-lt"/>
              <a:cs typeface="Arial" panose="020B0604020202020204" pitchFamily="34" charset="0"/>
            </a:endParaRPr>
          </a:p>
          <a:p>
            <a:pPr marL="457189" indent="-457189" algn="just">
              <a:lnSpc>
                <a:spcPct val="114000"/>
              </a:lnSpc>
              <a:spcBef>
                <a:spcPts val="300"/>
              </a:spcBef>
              <a:spcAft>
                <a:spcPts val="300"/>
              </a:spcAft>
              <a:buSzPts val="1000"/>
              <a:buFont typeface="Wingdings" pitchFamily="2" charset="2"/>
              <a:buChar char="v"/>
              <a:tabLst>
                <a:tab pos="609585" algn="l"/>
              </a:tabLst>
            </a:pPr>
            <a:endParaRPr lang="en-US" sz="1800" dirty="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41865136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68852-A133-1F7E-361C-F6AD427667B5}"/>
              </a:ext>
            </a:extLst>
          </p:cNvPr>
          <p:cNvSpPr>
            <a:spLocks noGrp="1"/>
          </p:cNvSpPr>
          <p:nvPr>
            <p:ph type="title" idx="4294967295"/>
          </p:nvPr>
        </p:nvSpPr>
        <p:spPr>
          <a:xfrm>
            <a:off x="609600" y="1128497"/>
            <a:ext cx="10972800" cy="495200"/>
          </a:xfrm>
        </p:spPr>
        <p:txBody>
          <a:bodyPr>
            <a:noAutofit/>
          </a:bodyPr>
          <a:lstStyle/>
          <a:p>
            <a:r>
              <a:rPr lang="en-US" sz="3200" dirty="0">
                <a:solidFill>
                  <a:schemeClr val="accent1">
                    <a:lumMod val="50000"/>
                  </a:schemeClr>
                </a:solidFill>
              </a:rPr>
              <a:t>Công nghệ trong sản xuất</a:t>
            </a:r>
          </a:p>
        </p:txBody>
      </p:sp>
      <p:sp>
        <p:nvSpPr>
          <p:cNvPr id="3" name="Text Placeholder 2">
            <a:extLst>
              <a:ext uri="{FF2B5EF4-FFF2-40B4-BE49-F238E27FC236}">
                <a16:creationId xmlns:a16="http://schemas.microsoft.com/office/drawing/2014/main" id="{CE254920-6319-87A3-41D2-0F820536E559}"/>
              </a:ext>
            </a:extLst>
          </p:cNvPr>
          <p:cNvSpPr>
            <a:spLocks noGrp="1"/>
          </p:cNvSpPr>
          <p:nvPr>
            <p:ph type="body" idx="4294967295"/>
          </p:nvPr>
        </p:nvSpPr>
        <p:spPr>
          <a:xfrm>
            <a:off x="609600" y="1917225"/>
            <a:ext cx="10972800" cy="4645435"/>
          </a:xfrm>
        </p:spPr>
        <p:txBody>
          <a:bodyPr>
            <a:normAutofit fontScale="92500" lnSpcReduction="10000"/>
          </a:bodyPr>
          <a:lstStyle/>
          <a:p>
            <a:pPr marL="0" indent="0">
              <a:lnSpc>
                <a:spcPct val="150000"/>
              </a:lnSpc>
              <a:spcBef>
                <a:spcPts val="800"/>
              </a:spcBef>
              <a:spcAft>
                <a:spcPts val="800"/>
              </a:spcAft>
              <a:buSzPts val="1000"/>
              <a:buNone/>
              <a:tabLst>
                <a:tab pos="609585" algn="l"/>
              </a:tabLst>
            </a:pPr>
            <a:r>
              <a:rPr lang="en-US" sz="2133" b="1" dirty="0">
                <a:ea typeface="Aptos" panose="020B0004020202020204" pitchFamily="34" charset="0"/>
                <a:cs typeface="Arial" panose="020B0604020202020204" pitchFamily="34" charset="0"/>
              </a:rPr>
              <a:t>Mức độ ứng dụng tự động hóa và số hóa:</a:t>
            </a:r>
            <a:r>
              <a:rPr lang="en-US" sz="2133" dirty="0">
                <a:ea typeface="Aptos" panose="020B0004020202020204" pitchFamily="34" charset="0"/>
                <a:cs typeface="Arial" panose="020B0604020202020204" pitchFamily="34" charset="0"/>
              </a:rPr>
              <a:t> </a:t>
            </a:r>
            <a:r>
              <a:rPr lang="en-US" sz="2133" dirty="0">
                <a:latin typeface="+mn-lt"/>
                <a:ea typeface="Aptos" panose="020B0004020202020204" pitchFamily="34" charset="0"/>
                <a:cs typeface="Arial" panose="020B0604020202020204" pitchFamily="34" charset="0"/>
              </a:rPr>
              <a:t>30% doanh nghiệp áp dụng công nghệ 4.0.</a:t>
            </a:r>
          </a:p>
          <a:p>
            <a:pPr marL="0" indent="0">
              <a:lnSpc>
                <a:spcPct val="150000"/>
              </a:lnSpc>
              <a:spcBef>
                <a:spcPts val="800"/>
              </a:spcBef>
              <a:spcAft>
                <a:spcPts val="800"/>
              </a:spcAft>
              <a:buSzPts val="1000"/>
              <a:buNone/>
              <a:tabLst>
                <a:tab pos="609585" algn="l"/>
              </a:tabLst>
            </a:pPr>
            <a:r>
              <a:rPr lang="en-US" sz="2133" b="1" dirty="0" err="1">
                <a:ea typeface="Aptos" panose="020B0004020202020204" pitchFamily="34" charset="0"/>
                <a:cs typeface="Arial" panose="020B0604020202020204" pitchFamily="34" charset="0"/>
              </a:rPr>
              <a:t>Đầu</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tư</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vào</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máy</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móc</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hiện</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đại</a:t>
            </a:r>
            <a:r>
              <a:rPr lang="en-US" sz="2133" b="1" dirty="0">
                <a:ea typeface="Aptos" panose="020B0004020202020204" pitchFamily="34" charset="0"/>
                <a:cs typeface="Arial" panose="020B0604020202020204" pitchFamily="34" charset="0"/>
              </a:rPr>
              <a:t>:</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133" dirty="0">
                <a:latin typeface="+mn-lt"/>
                <a:ea typeface="Aptos" panose="020B0004020202020204" pitchFamily="34" charset="0"/>
                <a:cs typeface="Arial" panose="020B0604020202020204" pitchFamily="34" charset="0"/>
              </a:rPr>
              <a:t>Tăng năng suất lên 20%</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133" dirty="0">
                <a:latin typeface="+mn-lt"/>
                <a:ea typeface="Aptos" panose="020B0004020202020204" pitchFamily="34" charset="0"/>
                <a:cs typeface="Arial" panose="020B0604020202020204" pitchFamily="34" charset="0"/>
              </a:rPr>
              <a:t>Giảm chi phí 15%.</a:t>
            </a:r>
          </a:p>
          <a:p>
            <a:pPr marL="0" indent="0">
              <a:lnSpc>
                <a:spcPct val="150000"/>
              </a:lnSpc>
              <a:spcBef>
                <a:spcPts val="800"/>
              </a:spcBef>
              <a:spcAft>
                <a:spcPts val="800"/>
              </a:spcAft>
              <a:buSzPts val="1000"/>
              <a:buNone/>
              <a:tabLst>
                <a:tab pos="609585" algn="l"/>
              </a:tabLst>
            </a:pPr>
            <a:r>
              <a:rPr lang="en-US" sz="2133" b="1" dirty="0" err="1">
                <a:ea typeface="Aptos" panose="020B0004020202020204" pitchFamily="34" charset="0"/>
                <a:cs typeface="Arial" panose="020B0604020202020204" pitchFamily="34" charset="0"/>
              </a:rPr>
              <a:t>Hướng</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đi</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mới</a:t>
            </a:r>
            <a:r>
              <a:rPr lang="en-US" sz="2133" b="1" dirty="0">
                <a:ea typeface="Aptos" panose="020B0004020202020204" pitchFamily="34" charset="0"/>
                <a:cs typeface="Arial" panose="020B0604020202020204" pitchFamily="34" charset="0"/>
              </a:rPr>
              <a:t>:</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133" dirty="0">
                <a:latin typeface="+mn-lt"/>
                <a:ea typeface="Aptos" panose="020B0004020202020204" pitchFamily="34" charset="0"/>
                <a:cs typeface="Arial" panose="020B0604020202020204" pitchFamily="34" charset="0"/>
              </a:rPr>
              <a:t>Sản xuất xanh, tiết kiệm năng lượng</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133" dirty="0">
                <a:latin typeface="+mn-lt"/>
                <a:ea typeface="Aptos" panose="020B0004020202020204" pitchFamily="34" charset="0"/>
                <a:cs typeface="Arial" panose="020B0604020202020204" pitchFamily="34" charset="0"/>
              </a:rPr>
              <a:t>Sử dụng nguyên liệu tái chế.</a:t>
            </a:r>
          </a:p>
          <a:p>
            <a:pPr>
              <a:buFont typeface="Wingdings" pitchFamily="2" charset="2"/>
              <a:buChar char="v"/>
            </a:pPr>
            <a:endParaRPr lang="en-US" sz="2133" dirty="0"/>
          </a:p>
        </p:txBody>
      </p:sp>
    </p:spTree>
    <p:extLst>
      <p:ext uri="{BB962C8B-B14F-4D97-AF65-F5344CB8AC3E}">
        <p14:creationId xmlns:p14="http://schemas.microsoft.com/office/powerpoint/2010/main" val="3802998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ABBDD-8CFB-04B0-57E1-766B12F891C2}"/>
              </a:ext>
            </a:extLst>
          </p:cNvPr>
          <p:cNvSpPr>
            <a:spLocks noGrp="1"/>
          </p:cNvSpPr>
          <p:nvPr>
            <p:ph type="title" idx="4294967295"/>
          </p:nvPr>
        </p:nvSpPr>
        <p:spPr>
          <a:xfrm>
            <a:off x="609599" y="1240008"/>
            <a:ext cx="10972800" cy="495200"/>
          </a:xfrm>
        </p:spPr>
        <p:txBody>
          <a:bodyPr>
            <a:noAutofit/>
          </a:bodyPr>
          <a:lstStyle/>
          <a:p>
            <a:pPr algn="ctr"/>
            <a:r>
              <a:rPr lang="en-US" dirty="0">
                <a:solidFill>
                  <a:schemeClr val="accent1">
                    <a:lumMod val="50000"/>
                  </a:schemeClr>
                </a:solidFill>
              </a:rPr>
              <a:t>Nội dung</a:t>
            </a:r>
            <a:endParaRPr lang="en-VN" dirty="0">
              <a:solidFill>
                <a:schemeClr val="accent1">
                  <a:lumMod val="50000"/>
                </a:schemeClr>
              </a:solidFill>
            </a:endParaRPr>
          </a:p>
        </p:txBody>
      </p:sp>
      <p:sp>
        <p:nvSpPr>
          <p:cNvPr id="6" name="TextBox 5">
            <a:extLst>
              <a:ext uri="{FF2B5EF4-FFF2-40B4-BE49-F238E27FC236}">
                <a16:creationId xmlns:a16="http://schemas.microsoft.com/office/drawing/2014/main" id="{792B8BA9-5C44-B08E-7348-A5A1AEAA72C1}"/>
              </a:ext>
            </a:extLst>
          </p:cNvPr>
          <p:cNvSpPr txBox="1"/>
          <p:nvPr/>
        </p:nvSpPr>
        <p:spPr>
          <a:xfrm>
            <a:off x="1005447" y="2586077"/>
            <a:ext cx="10181105" cy="1685846"/>
          </a:xfrm>
          <a:prstGeom prst="rect">
            <a:avLst/>
          </a:prstGeom>
          <a:noFill/>
        </p:spPr>
        <p:txBody>
          <a:bodyPr wrap="square">
            <a:spAutoFit/>
          </a:bodyPr>
          <a:lstStyle/>
          <a:p>
            <a:pPr marL="514350" indent="-514350">
              <a:lnSpc>
                <a:spcPct val="150000"/>
              </a:lnSpc>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Thực trạng sử dụng năng lượng trong công nghiệp tại Việt Nam</a:t>
            </a:r>
          </a:p>
          <a:p>
            <a:pPr marL="514350" indent="-514350">
              <a:lnSpc>
                <a:spcPct val="150000"/>
              </a:lnSpc>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Thực trạng và tiềm năng tiết kiệm năng lượng (TKNL) trong ngành dệt may tại Việt Nam</a:t>
            </a:r>
            <a:r>
              <a:rPr lang="en-VN" sz="2400" b="1" dirty="0">
                <a:solidFill>
                  <a:schemeClr val="accent1">
                    <a:lumMod val="5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924262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A2A16-71F5-1F79-0F8D-D2FCE9AD2830}"/>
              </a:ext>
            </a:extLst>
          </p:cNvPr>
          <p:cNvSpPr>
            <a:spLocks noGrp="1"/>
          </p:cNvSpPr>
          <p:nvPr>
            <p:ph type="title" idx="4294967295"/>
          </p:nvPr>
        </p:nvSpPr>
        <p:spPr>
          <a:xfrm>
            <a:off x="609600" y="1139648"/>
            <a:ext cx="10972800" cy="495200"/>
          </a:xfrm>
        </p:spPr>
        <p:txBody>
          <a:bodyPr>
            <a:noAutofit/>
          </a:bodyPr>
          <a:lstStyle/>
          <a:p>
            <a:r>
              <a:rPr lang="en-US" sz="3200" dirty="0">
                <a:solidFill>
                  <a:schemeClr val="accent1">
                    <a:lumMod val="50000"/>
                  </a:schemeClr>
                </a:solidFill>
              </a:rPr>
              <a:t>Thách thức và cơ hội</a:t>
            </a:r>
          </a:p>
        </p:txBody>
      </p:sp>
      <p:sp>
        <p:nvSpPr>
          <p:cNvPr id="3" name="Text Placeholder 2">
            <a:extLst>
              <a:ext uri="{FF2B5EF4-FFF2-40B4-BE49-F238E27FC236}">
                <a16:creationId xmlns:a16="http://schemas.microsoft.com/office/drawing/2014/main" id="{F94F24DB-6E4E-27C2-5481-BA899CF2806D}"/>
              </a:ext>
            </a:extLst>
          </p:cNvPr>
          <p:cNvSpPr>
            <a:spLocks noGrp="1"/>
          </p:cNvSpPr>
          <p:nvPr>
            <p:ph type="body" idx="4294967295"/>
          </p:nvPr>
        </p:nvSpPr>
        <p:spPr>
          <a:xfrm>
            <a:off x="609600" y="1764834"/>
            <a:ext cx="11467171" cy="4007050"/>
          </a:xfrm>
        </p:spPr>
        <p:txBody>
          <a:bodyPr>
            <a:noAutofit/>
          </a:bodyPr>
          <a:lstStyle/>
          <a:p>
            <a:pPr marL="0" indent="0">
              <a:spcBef>
                <a:spcPts val="800"/>
              </a:spcBef>
              <a:spcAft>
                <a:spcPts val="800"/>
              </a:spcAft>
              <a:buSzPts val="1000"/>
              <a:buNone/>
              <a:tabLst>
                <a:tab pos="609585" algn="l"/>
              </a:tabLst>
            </a:pPr>
            <a:r>
              <a:rPr lang="en-US" b="1" dirty="0" err="1">
                <a:ea typeface="Aptos" panose="020B0004020202020204" pitchFamily="34" charset="0"/>
                <a:cs typeface="Arial" panose="020B0604020202020204" pitchFamily="34" charset="0"/>
              </a:rPr>
              <a:t>Thách</a:t>
            </a:r>
            <a:r>
              <a:rPr lang="en-US" b="1" dirty="0">
                <a:ea typeface="Aptos" panose="020B0004020202020204" pitchFamily="34" charset="0"/>
                <a:cs typeface="Arial" panose="020B0604020202020204" pitchFamily="34" charset="0"/>
              </a:rPr>
              <a:t> </a:t>
            </a:r>
            <a:r>
              <a:rPr lang="en-US" b="1" dirty="0" err="1">
                <a:ea typeface="Aptos" panose="020B0004020202020204" pitchFamily="34" charset="0"/>
                <a:cs typeface="Arial" panose="020B0604020202020204" pitchFamily="34" charset="0"/>
              </a:rPr>
              <a:t>thức</a:t>
            </a:r>
            <a:r>
              <a:rPr lang="en-US" b="1" dirty="0">
                <a:ea typeface="Aptos" panose="020B0004020202020204" pitchFamily="34" charset="0"/>
                <a:cs typeface="Arial" panose="020B0604020202020204" pitchFamily="34" charset="0"/>
              </a:rPr>
              <a:t>:</a:t>
            </a:r>
          </a:p>
          <a:p>
            <a:pPr marL="990575" lvl="1" indent="-380990">
              <a:spcBef>
                <a:spcPts val="800"/>
              </a:spcBef>
              <a:spcAft>
                <a:spcPts val="800"/>
              </a:spcAft>
              <a:buSzPts val="1000"/>
              <a:buFont typeface="Wingdings" pitchFamily="2" charset="2"/>
              <a:buChar char="v"/>
              <a:tabLst>
                <a:tab pos="1219170" algn="l"/>
              </a:tabLst>
            </a:pPr>
            <a:r>
              <a:rPr lang="en-US" sz="2000" b="1" dirty="0">
                <a:latin typeface="+mn-lt"/>
                <a:ea typeface="Aptos" panose="020B0004020202020204" pitchFamily="34" charset="0"/>
                <a:cs typeface="Arial" panose="020B0604020202020204" pitchFamily="34" charset="0"/>
              </a:rPr>
              <a:t>Chuỗi cung ứng bị gián đoạn: </a:t>
            </a:r>
            <a:r>
              <a:rPr lang="en-US" sz="2000" dirty="0">
                <a:latin typeface="+mn-lt"/>
                <a:ea typeface="Aptos" panose="020B0004020202020204" pitchFamily="34" charset="0"/>
                <a:cs typeface="Arial" panose="020B0604020202020204" pitchFamily="34" charset="0"/>
              </a:rPr>
              <a:t>Do ảnh hưởng của đại dịch COVID-19 và xung đột địa chính trị.</a:t>
            </a:r>
          </a:p>
          <a:p>
            <a:pPr marL="990575" lvl="1" indent="-380990">
              <a:spcBef>
                <a:spcPts val="800"/>
              </a:spcBef>
              <a:spcAft>
                <a:spcPts val="800"/>
              </a:spcAft>
              <a:buSzPts val="1000"/>
              <a:buFont typeface="Wingdings" pitchFamily="2" charset="2"/>
              <a:buChar char="v"/>
              <a:tabLst>
                <a:tab pos="1219170" algn="l"/>
              </a:tabLst>
            </a:pPr>
            <a:r>
              <a:rPr lang="en-US" sz="2000" b="1" dirty="0">
                <a:latin typeface="+mn-lt"/>
                <a:ea typeface="Aptos" panose="020B0004020202020204" pitchFamily="34" charset="0"/>
                <a:cs typeface="Arial" panose="020B0604020202020204" pitchFamily="34" charset="0"/>
              </a:rPr>
              <a:t>Phụ thuộc nguyên liệu nhập khẩu: </a:t>
            </a:r>
            <a:r>
              <a:rPr lang="en-US" sz="2000" dirty="0">
                <a:latin typeface="+mn-lt"/>
                <a:ea typeface="Aptos" panose="020B0004020202020204" pitchFamily="34" charset="0"/>
                <a:cs typeface="Arial" panose="020B0604020202020204" pitchFamily="34" charset="0"/>
              </a:rPr>
              <a:t>70% nguyên liệu dệt may phải nhập khẩu.</a:t>
            </a:r>
          </a:p>
          <a:p>
            <a:pPr marL="0" indent="0">
              <a:spcBef>
                <a:spcPts val="800"/>
              </a:spcBef>
              <a:spcAft>
                <a:spcPts val="800"/>
              </a:spcAft>
              <a:buSzPts val="1000"/>
              <a:buNone/>
              <a:tabLst>
                <a:tab pos="609585" algn="l"/>
              </a:tabLst>
            </a:pPr>
            <a:r>
              <a:rPr lang="en-US" b="1" dirty="0" err="1">
                <a:ea typeface="Aptos" panose="020B0004020202020204" pitchFamily="34" charset="0"/>
                <a:cs typeface="Arial" panose="020B0604020202020204" pitchFamily="34" charset="0"/>
              </a:rPr>
              <a:t>Cơ</a:t>
            </a:r>
            <a:r>
              <a:rPr lang="en-US" b="1" dirty="0">
                <a:ea typeface="Aptos" panose="020B0004020202020204" pitchFamily="34" charset="0"/>
                <a:cs typeface="Arial" panose="020B0604020202020204" pitchFamily="34" charset="0"/>
              </a:rPr>
              <a:t> </a:t>
            </a:r>
            <a:r>
              <a:rPr lang="en-US" b="1" dirty="0" err="1">
                <a:ea typeface="Aptos" panose="020B0004020202020204" pitchFamily="34" charset="0"/>
                <a:cs typeface="Arial" panose="020B0604020202020204" pitchFamily="34" charset="0"/>
              </a:rPr>
              <a:t>hội</a:t>
            </a:r>
            <a:r>
              <a:rPr lang="en-US" b="1" dirty="0">
                <a:ea typeface="Aptos" panose="020B0004020202020204" pitchFamily="34" charset="0"/>
                <a:cs typeface="Arial" panose="020B0604020202020204" pitchFamily="34" charset="0"/>
              </a:rPr>
              <a:t>:</a:t>
            </a:r>
          </a:p>
          <a:p>
            <a:pPr marL="990575" lvl="1" indent="-380990">
              <a:spcBef>
                <a:spcPts val="800"/>
              </a:spcBef>
              <a:spcAft>
                <a:spcPts val="800"/>
              </a:spcAft>
              <a:buSzPts val="1000"/>
              <a:buFont typeface="Wingdings" pitchFamily="2" charset="2"/>
              <a:buChar char="v"/>
              <a:tabLst>
                <a:tab pos="1219170" algn="l"/>
              </a:tabLst>
            </a:pPr>
            <a:r>
              <a:rPr lang="en-US" sz="2000" b="1" dirty="0" err="1">
                <a:latin typeface="+mn-lt"/>
                <a:ea typeface="Aptos" panose="020B0004020202020204" pitchFamily="34" charset="0"/>
                <a:cs typeface="Arial" panose="020B0604020202020204" pitchFamily="34" charset="0"/>
              </a:rPr>
              <a:t>Hiệp</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định</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thương</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mại</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tự</a:t>
            </a:r>
            <a:r>
              <a:rPr lang="en-US" sz="2000" b="1" dirty="0">
                <a:latin typeface="+mn-lt"/>
                <a:ea typeface="Aptos" panose="020B0004020202020204" pitchFamily="34" charset="0"/>
                <a:cs typeface="Arial" panose="020B0604020202020204" pitchFamily="34" charset="0"/>
              </a:rPr>
              <a:t> do (FTAs): </a:t>
            </a:r>
            <a:r>
              <a:rPr lang="en-US" sz="2000" dirty="0">
                <a:latin typeface="+mn-lt"/>
                <a:ea typeface="Aptos" panose="020B0004020202020204" pitchFamily="34" charset="0"/>
                <a:cs typeface="Arial" panose="020B0604020202020204" pitchFamily="34" charset="0"/>
              </a:rPr>
              <a:t>RCEP, EVFTA </a:t>
            </a:r>
            <a:r>
              <a:rPr lang="en-US" sz="2000" dirty="0" err="1">
                <a:latin typeface="+mn-lt"/>
                <a:ea typeface="Aptos" panose="020B0004020202020204" pitchFamily="34" charset="0"/>
                <a:cs typeface="Arial" panose="020B0604020202020204" pitchFamily="34" charset="0"/>
              </a:rPr>
              <a:t>mở</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rộng</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thị</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trường</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và</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giảm</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thuế</a:t>
            </a:r>
            <a:r>
              <a:rPr lang="en-US" sz="2000" dirty="0">
                <a:latin typeface="+mn-lt"/>
                <a:ea typeface="Aptos" panose="020B0004020202020204" pitchFamily="34" charset="0"/>
                <a:cs typeface="Arial" panose="020B0604020202020204" pitchFamily="34" charset="0"/>
              </a:rPr>
              <a:t>.</a:t>
            </a:r>
          </a:p>
          <a:p>
            <a:pPr marL="990575" lvl="1" indent="-380990">
              <a:spcBef>
                <a:spcPts val="800"/>
              </a:spcBef>
              <a:spcAft>
                <a:spcPts val="800"/>
              </a:spcAft>
              <a:buSzPts val="1000"/>
              <a:buFont typeface="Wingdings" pitchFamily="2" charset="2"/>
              <a:buChar char="v"/>
              <a:tabLst>
                <a:tab pos="1219170" algn="l"/>
              </a:tabLst>
            </a:pPr>
            <a:r>
              <a:rPr lang="en-US" sz="2000" b="1" dirty="0">
                <a:latin typeface="+mn-lt"/>
                <a:ea typeface="Aptos" panose="020B0004020202020204" pitchFamily="34" charset="0"/>
                <a:cs typeface="Arial" panose="020B0604020202020204" pitchFamily="34" charset="0"/>
              </a:rPr>
              <a:t>Nhu </a:t>
            </a:r>
            <a:r>
              <a:rPr lang="en-US" sz="2000" b="1" dirty="0" err="1">
                <a:latin typeface="+mn-lt"/>
                <a:ea typeface="Aptos" panose="020B0004020202020204" pitchFamily="34" charset="0"/>
                <a:cs typeface="Arial" panose="020B0604020202020204" pitchFamily="34" charset="0"/>
              </a:rPr>
              <a:t>cầu</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tăng</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từ</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các</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thị</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trường</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mới</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nổi</a:t>
            </a:r>
            <a:r>
              <a:rPr lang="en-US" sz="2000" b="1" dirty="0">
                <a:latin typeface="+mn-lt"/>
                <a:ea typeface="Aptos" panose="020B0004020202020204" pitchFamily="34" charset="0"/>
                <a:cs typeface="Arial" panose="020B0604020202020204" pitchFamily="34" charset="0"/>
              </a:rPr>
              <a:t>: </a:t>
            </a:r>
            <a:r>
              <a:rPr lang="en-US" sz="2000" dirty="0">
                <a:latin typeface="+mn-lt"/>
                <a:ea typeface="Aptos" panose="020B0004020202020204" pitchFamily="34" charset="0"/>
                <a:cs typeface="Arial" panose="020B0604020202020204" pitchFamily="34" charset="0"/>
              </a:rPr>
              <a:t>Châu Phi, Trung </a:t>
            </a:r>
            <a:r>
              <a:rPr lang="en-US" sz="2000" dirty="0" err="1">
                <a:latin typeface="+mn-lt"/>
                <a:ea typeface="Aptos" panose="020B0004020202020204" pitchFamily="34" charset="0"/>
                <a:cs typeface="Arial" panose="020B0604020202020204" pitchFamily="34" charset="0"/>
              </a:rPr>
              <a:t>Đông</a:t>
            </a:r>
            <a:r>
              <a:rPr lang="en-US" sz="2000" dirty="0">
                <a:latin typeface="+mn-lt"/>
                <a:ea typeface="Aptos" panose="020B0004020202020204" pitchFamily="34" charset="0"/>
                <a:cs typeface="Arial" panose="020B0604020202020204" pitchFamily="34" charset="0"/>
              </a:rPr>
              <a:t>.</a:t>
            </a:r>
          </a:p>
          <a:p>
            <a:pPr>
              <a:buFont typeface="Wingdings" pitchFamily="2" charset="2"/>
              <a:buChar char="v"/>
            </a:pPr>
            <a:endParaRPr lang="en-US" dirty="0"/>
          </a:p>
        </p:txBody>
      </p:sp>
    </p:spTree>
    <p:extLst>
      <p:ext uri="{BB962C8B-B14F-4D97-AF65-F5344CB8AC3E}">
        <p14:creationId xmlns:p14="http://schemas.microsoft.com/office/powerpoint/2010/main" val="35972423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96FBC-45DF-AC6D-0254-8F7639A221D5}"/>
              </a:ext>
            </a:extLst>
          </p:cNvPr>
          <p:cNvSpPr>
            <a:spLocks noGrp="1"/>
          </p:cNvSpPr>
          <p:nvPr>
            <p:ph type="title" idx="4294967295"/>
          </p:nvPr>
        </p:nvSpPr>
        <p:spPr>
          <a:xfrm>
            <a:off x="609600" y="1155267"/>
            <a:ext cx="10972800" cy="495200"/>
          </a:xfrm>
        </p:spPr>
        <p:txBody>
          <a:bodyPr>
            <a:noAutofit/>
          </a:bodyPr>
          <a:lstStyle/>
          <a:p>
            <a:r>
              <a:rPr lang="en-US" sz="3200" dirty="0">
                <a:solidFill>
                  <a:schemeClr val="accent1">
                    <a:lumMod val="50000"/>
                  </a:schemeClr>
                </a:solidFill>
                <a:latin typeface="Arial" panose="020B0604020202020204" pitchFamily="34" charset="0"/>
              </a:rPr>
              <a:t>Tiêu </a:t>
            </a:r>
            <a:r>
              <a:rPr lang="vi-VN" sz="3200" dirty="0">
                <a:solidFill>
                  <a:schemeClr val="accent1">
                    <a:lumMod val="50000"/>
                  </a:schemeClr>
                </a:solidFill>
                <a:latin typeface="Arial" panose="020B0604020202020204" pitchFamily="34" charset="0"/>
              </a:rPr>
              <a:t>thụ năng lượng</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8309C34B-7629-1C64-FD0A-CF55849A9EF2}"/>
              </a:ext>
            </a:extLst>
          </p:cNvPr>
          <p:cNvSpPr>
            <a:spLocks noGrp="1"/>
          </p:cNvSpPr>
          <p:nvPr>
            <p:ph type="body" idx="4294967295"/>
          </p:nvPr>
        </p:nvSpPr>
        <p:spPr>
          <a:xfrm>
            <a:off x="609600" y="1663933"/>
            <a:ext cx="10972800" cy="4038800"/>
          </a:xfrm>
        </p:spPr>
        <p:txBody>
          <a:bodyPr>
            <a:noAutofit/>
          </a:bodyPr>
          <a:lstStyle/>
          <a:p>
            <a:pPr marL="457200" indent="-457200" eaLnBrk="0" fontAlgn="base" hangingPunct="0">
              <a:spcBef>
                <a:spcPts val="800"/>
              </a:spcBef>
              <a:spcAft>
                <a:spcPts val="800"/>
              </a:spcAft>
              <a:buClrTx/>
              <a:buSzTx/>
              <a:buFont typeface="Arial" panose="020B0604020202020204" pitchFamily="34" charset="0"/>
              <a:buChar char="•"/>
            </a:pPr>
            <a:r>
              <a:rPr lang="en-US" altLang="en-US" sz="2667" b="1" dirty="0">
                <a:solidFill>
                  <a:schemeClr val="tx1"/>
                </a:solidFill>
                <a:latin typeface="Arial" panose="020B0604020202020204" pitchFamily="34" charset="0"/>
              </a:rPr>
              <a:t>Tiêu thụ năng lượng lớn: </a:t>
            </a:r>
            <a:r>
              <a:rPr lang="en-US" altLang="en-US" sz="2667" dirty="0">
                <a:solidFill>
                  <a:schemeClr val="tx1"/>
                </a:solidFill>
                <a:latin typeface="Arial" panose="020B0604020202020204" pitchFamily="34" charset="0"/>
              </a:rPr>
              <a:t>Ngành dệt may là một trong những ngành công nghiệp tiêu thụ nhiều năng lượng nhất.</a:t>
            </a:r>
            <a:endParaRPr lang="vi-VN" altLang="en-US" sz="2667" dirty="0">
              <a:solidFill>
                <a:schemeClr val="tx1"/>
              </a:solidFill>
              <a:latin typeface="Arial" panose="020B0604020202020204" pitchFamily="34" charset="0"/>
            </a:endParaRPr>
          </a:p>
          <a:p>
            <a:pPr marL="457200" indent="-457200" eaLnBrk="0" fontAlgn="base" hangingPunct="0">
              <a:spcBef>
                <a:spcPts val="800"/>
              </a:spcBef>
              <a:spcAft>
                <a:spcPts val="800"/>
              </a:spcAft>
              <a:buClrTx/>
              <a:buSzTx/>
              <a:buFont typeface="Arial" panose="020B0604020202020204" pitchFamily="34" charset="0"/>
              <a:buChar char="•"/>
            </a:pPr>
            <a:r>
              <a:rPr lang="en-US" altLang="en-US" sz="2667" dirty="0">
                <a:solidFill>
                  <a:schemeClr val="tx1"/>
                </a:solidFill>
                <a:latin typeface="Arial" panose="020B0604020202020204" pitchFamily="34" charset="0"/>
              </a:rPr>
              <a:t>Chi phí năng lượng: chiếm từ 8-10% tổng chi phí sản xuất.</a:t>
            </a:r>
          </a:p>
          <a:p>
            <a:pPr marL="457200" indent="-457200" eaLnBrk="0" fontAlgn="base" hangingPunct="0">
              <a:spcBef>
                <a:spcPts val="800"/>
              </a:spcBef>
              <a:spcAft>
                <a:spcPts val="800"/>
              </a:spcAft>
              <a:buClrTx/>
              <a:buSzTx/>
              <a:buFont typeface="Arial" panose="020B0604020202020204" pitchFamily="34" charset="0"/>
              <a:buChar char="•"/>
            </a:pPr>
            <a:r>
              <a:rPr lang="en-US" altLang="en-US" sz="2667" dirty="0" err="1">
                <a:solidFill>
                  <a:schemeClr val="tx1"/>
                </a:solidFill>
                <a:latin typeface="Arial" panose="020B0604020202020204" pitchFamily="34" charset="0"/>
              </a:rPr>
              <a:t>Các</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giai</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đoạn</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sản</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xuất</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chính</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cần</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năng</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lượng</a:t>
            </a:r>
            <a:r>
              <a:rPr lang="en-US" altLang="en-US" sz="2667" dirty="0">
                <a:solidFill>
                  <a:schemeClr val="tx1"/>
                </a:solidFill>
                <a:latin typeface="Arial" panose="020B0604020202020204" pitchFamily="34" charset="0"/>
              </a:rPr>
              <a:t>:</a:t>
            </a:r>
          </a:p>
          <a:p>
            <a:pPr marL="1066773" lvl="1" indent="-457189" eaLnBrk="0" fontAlgn="base" hangingPunct="0">
              <a:spcBef>
                <a:spcPts val="800"/>
              </a:spcBef>
              <a:spcAft>
                <a:spcPts val="800"/>
              </a:spcAft>
              <a:buClrTx/>
              <a:buSzTx/>
              <a:buFont typeface="Wingdings" pitchFamily="2" charset="2"/>
              <a:buChar char="v"/>
            </a:pPr>
            <a:r>
              <a:rPr lang="en-US" altLang="en-US" sz="2667" dirty="0">
                <a:solidFill>
                  <a:schemeClr val="tx1"/>
                </a:solidFill>
                <a:latin typeface="Arial" panose="020B0604020202020204" pitchFamily="34" charset="0"/>
                <a:cs typeface="Arial" panose="020B0604020202020204" pitchFamily="34" charset="0"/>
              </a:rPr>
              <a:t>Kéo sợi.</a:t>
            </a:r>
          </a:p>
          <a:p>
            <a:pPr marL="1066773" lvl="1" indent="-457189" eaLnBrk="0" fontAlgn="base" hangingPunct="0">
              <a:spcBef>
                <a:spcPts val="800"/>
              </a:spcBef>
              <a:spcAft>
                <a:spcPts val="800"/>
              </a:spcAft>
              <a:buClrTx/>
              <a:buSzTx/>
              <a:buFont typeface="Wingdings" pitchFamily="2" charset="2"/>
              <a:buChar char="v"/>
            </a:pPr>
            <a:r>
              <a:rPr lang="en-US" altLang="en-US" sz="2667" dirty="0">
                <a:solidFill>
                  <a:schemeClr val="tx1"/>
                </a:solidFill>
                <a:latin typeface="Arial" panose="020B0604020202020204" pitchFamily="34" charset="0"/>
                <a:cs typeface="Arial" panose="020B0604020202020204" pitchFamily="34" charset="0"/>
              </a:rPr>
              <a:t>Nhuộm và hoàn thiện vải.</a:t>
            </a:r>
          </a:p>
          <a:p>
            <a:pPr marL="1066773" lvl="1" indent="-457189" eaLnBrk="0" fontAlgn="base" hangingPunct="0">
              <a:spcBef>
                <a:spcPts val="800"/>
              </a:spcBef>
              <a:spcAft>
                <a:spcPts val="800"/>
              </a:spcAft>
              <a:buClrTx/>
              <a:buSzTx/>
              <a:buFont typeface="Wingdings" pitchFamily="2" charset="2"/>
              <a:buChar char="v"/>
            </a:pPr>
            <a:r>
              <a:rPr lang="en-US" altLang="en-US" sz="2667" dirty="0">
                <a:solidFill>
                  <a:schemeClr val="tx1"/>
                </a:solidFill>
                <a:latin typeface="Arial" panose="020B0604020202020204" pitchFamily="34" charset="0"/>
                <a:cs typeface="Arial" panose="020B0604020202020204" pitchFamily="34" charset="0"/>
              </a:rPr>
              <a:t>Sản xuất hang may mặc.</a:t>
            </a:r>
          </a:p>
          <a:p>
            <a:pPr>
              <a:buFont typeface="Wingdings" pitchFamily="2" charset="2"/>
              <a:buChar char="v"/>
            </a:pPr>
            <a:endParaRPr lang="en-US" sz="2667" dirty="0"/>
          </a:p>
          <a:p>
            <a:pPr>
              <a:buFont typeface="Wingdings" pitchFamily="2" charset="2"/>
              <a:buChar char="v"/>
            </a:pPr>
            <a:endParaRPr lang="en-US" sz="2667" dirty="0"/>
          </a:p>
        </p:txBody>
      </p:sp>
      <p:sp>
        <p:nvSpPr>
          <p:cNvPr id="4" name="Rectangle 1">
            <a:extLst>
              <a:ext uri="{FF2B5EF4-FFF2-40B4-BE49-F238E27FC236}">
                <a16:creationId xmlns:a16="http://schemas.microsoft.com/office/drawing/2014/main" id="{B33332C3-4CDE-9236-FC2E-2AB7DD064238}"/>
              </a:ext>
            </a:extLst>
          </p:cNvPr>
          <p:cNvSpPr>
            <a:spLocks noChangeArrowheads="1"/>
          </p:cNvSpPr>
          <p:nvPr/>
        </p:nvSpPr>
        <p:spPr bwMode="auto">
          <a:xfrm>
            <a:off x="1" y="-430886"/>
            <a:ext cx="24628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defTabSz="1219170" eaLnBrk="0" fontAlgn="base" hangingPunct="0">
              <a:spcBef>
                <a:spcPct val="0"/>
              </a:spcBef>
              <a:spcAft>
                <a:spcPct val="0"/>
              </a:spcAft>
              <a:buClrTx/>
            </a:pPr>
            <a:endParaRPr lang="en-US" altLang="en-US" sz="2400" dirty="0">
              <a:solidFill>
                <a:schemeClr val="tx1"/>
              </a:solidFill>
              <a:latin typeface="Arial" panose="020B0604020202020204" pitchFamily="34" charset="0"/>
            </a:endParaRPr>
          </a:p>
          <a:p>
            <a:pPr defTabSz="1219170" eaLnBrk="0" fontAlgn="base" hangingPunct="0">
              <a:spcBef>
                <a:spcPct val="0"/>
              </a:spcBef>
              <a:spcAft>
                <a:spcPct val="0"/>
              </a:spcAft>
              <a:buClrTx/>
            </a:pPr>
            <a:endParaRPr lang="en-US" altLang="en-US"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2009168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785EE-7682-5409-767D-85AAF52661CD}"/>
              </a:ext>
            </a:extLst>
          </p:cNvPr>
          <p:cNvSpPr>
            <a:spLocks noGrp="1"/>
          </p:cNvSpPr>
          <p:nvPr>
            <p:ph type="title" idx="4294967295"/>
          </p:nvPr>
        </p:nvSpPr>
        <p:spPr>
          <a:xfrm>
            <a:off x="609600" y="1122434"/>
            <a:ext cx="10972800" cy="495200"/>
          </a:xfrm>
        </p:spPr>
        <p:txBody>
          <a:bodyPr>
            <a:noAutofit/>
          </a:bodyPr>
          <a:lstStyle/>
          <a:p>
            <a:r>
              <a:rPr lang="vi-VN" sz="3200" dirty="0">
                <a:solidFill>
                  <a:schemeClr val="accent1">
                    <a:lumMod val="50000"/>
                  </a:schemeClr>
                </a:solidFill>
                <a:latin typeface="Arial" panose="020B0604020202020204" pitchFamily="34" charset="0"/>
              </a:rPr>
              <a:t>Các nguồn năng lượng chính được sử dụng</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2EFCF317-50EC-70EC-119E-0CA6AC22B344}"/>
              </a:ext>
            </a:extLst>
          </p:cNvPr>
          <p:cNvSpPr>
            <a:spLocks noGrp="1"/>
          </p:cNvSpPr>
          <p:nvPr>
            <p:ph type="body" idx="4294967295"/>
          </p:nvPr>
        </p:nvSpPr>
        <p:spPr>
          <a:xfrm>
            <a:off x="609600" y="2552932"/>
            <a:ext cx="10972800" cy="4327189"/>
          </a:xfrm>
        </p:spPr>
        <p:txBody>
          <a:bodyPr>
            <a:noAutofit/>
          </a:bodyPr>
          <a:lstStyle/>
          <a:p>
            <a:pPr>
              <a:spcBef>
                <a:spcPts val="800"/>
              </a:spcBef>
              <a:spcAft>
                <a:spcPts val="800"/>
              </a:spcAft>
              <a:buFont typeface="Wingdings" pitchFamily="2" charset="2"/>
              <a:buChar char="v"/>
            </a:pPr>
            <a:r>
              <a:rPr lang="vi-VN" sz="2400" dirty="0"/>
              <a:t>Năng lượng điện: Vận hành máy móc, dây chuyền sản xuất.</a:t>
            </a:r>
          </a:p>
          <a:p>
            <a:pPr>
              <a:spcBef>
                <a:spcPts val="800"/>
              </a:spcBef>
              <a:spcAft>
                <a:spcPts val="800"/>
              </a:spcAft>
              <a:buFont typeface="Wingdings" pitchFamily="2" charset="2"/>
              <a:buChar char="v"/>
            </a:pPr>
            <a:r>
              <a:rPr lang="vi-VN" sz="2400" dirty="0"/>
              <a:t>Nhiên liệu hóa thạch: Than, dầu, khí đốt (sấy khô, nhuộm vải).</a:t>
            </a:r>
          </a:p>
          <a:p>
            <a:pPr>
              <a:spcBef>
                <a:spcPts val="800"/>
              </a:spcBef>
              <a:spcAft>
                <a:spcPts val="800"/>
              </a:spcAft>
              <a:buFont typeface="Wingdings" pitchFamily="2" charset="2"/>
              <a:buChar char="v"/>
            </a:pPr>
            <a:r>
              <a:rPr lang="vi-VN" sz="2400" dirty="0"/>
              <a:t>Hơi nước: Hỗ trợ trong quá trình xử lý nhiệt.</a:t>
            </a:r>
          </a:p>
          <a:p>
            <a:pPr>
              <a:spcBef>
                <a:spcPts val="800"/>
              </a:spcBef>
              <a:spcAft>
                <a:spcPts val="800"/>
              </a:spcAft>
              <a:buFont typeface="Wingdings" pitchFamily="2" charset="2"/>
              <a:buChar char="v"/>
            </a:pPr>
            <a:r>
              <a:rPr lang="vi-VN" sz="2400" dirty="0"/>
              <a:t>Nguồn năng lượng tái tạo (mới được áp dụng): Điện mặt trời, năng lượng sinh khối.</a:t>
            </a:r>
          </a:p>
        </p:txBody>
      </p:sp>
      <p:sp>
        <p:nvSpPr>
          <p:cNvPr id="4" name="Rectangle 3"/>
          <p:cNvSpPr/>
          <p:nvPr/>
        </p:nvSpPr>
        <p:spPr>
          <a:xfrm>
            <a:off x="609600" y="1910021"/>
            <a:ext cx="11146971" cy="461665"/>
          </a:xfrm>
          <a:prstGeom prst="rect">
            <a:avLst/>
          </a:prstGeom>
        </p:spPr>
        <p:txBody>
          <a:bodyPr wrap="square">
            <a:spAutoFit/>
          </a:bodyPr>
          <a:lstStyle/>
          <a:p>
            <a:r>
              <a:rPr lang="en-US" sz="2400" b="1"/>
              <a:t>Các nguồn năng lượng chính được sử dụng trong ngành dệt may</a:t>
            </a:r>
          </a:p>
        </p:txBody>
      </p:sp>
    </p:spTree>
    <p:extLst>
      <p:ext uri="{BB962C8B-B14F-4D97-AF65-F5344CB8AC3E}">
        <p14:creationId xmlns:p14="http://schemas.microsoft.com/office/powerpoint/2010/main" val="23931043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28AFF-1104-2521-D637-BD836D8E571E}"/>
              </a:ext>
            </a:extLst>
          </p:cNvPr>
          <p:cNvSpPr>
            <a:spLocks noGrp="1"/>
          </p:cNvSpPr>
          <p:nvPr>
            <p:ph type="title" idx="4294967295"/>
          </p:nvPr>
        </p:nvSpPr>
        <p:spPr>
          <a:xfrm>
            <a:off x="505428" y="1058784"/>
            <a:ext cx="10972800" cy="495200"/>
          </a:xfrm>
        </p:spPr>
        <p:txBody>
          <a:bodyPr>
            <a:noAutofit/>
          </a:bodyPr>
          <a:lstStyle/>
          <a:p>
            <a:r>
              <a:rPr lang="vi-VN" sz="3200" dirty="0">
                <a:solidFill>
                  <a:schemeClr val="accent1">
                    <a:lumMod val="50000"/>
                  </a:schemeClr>
                </a:solidFill>
                <a:latin typeface="Arial" panose="020B0604020202020204" pitchFamily="34" charset="0"/>
              </a:rPr>
              <a:t>Tình hình tiêu thụ năng lượng hiện nay</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636F6AD8-FCD0-C84A-E7F0-2F87CA1A0DEB}"/>
              </a:ext>
            </a:extLst>
          </p:cNvPr>
          <p:cNvSpPr>
            <a:spLocks noGrp="1" noChangeArrowheads="1"/>
          </p:cNvSpPr>
          <p:nvPr>
            <p:ph type="body" idx="4294967295"/>
          </p:nvPr>
        </p:nvSpPr>
        <p:spPr bwMode="auto">
          <a:xfrm>
            <a:off x="401256" y="1553984"/>
            <a:ext cx="11181144" cy="5027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lnSpc>
                <a:spcPct val="150000"/>
              </a:lnSpc>
              <a:spcBef>
                <a:spcPts val="800"/>
              </a:spcBef>
              <a:spcAft>
                <a:spcPts val="800"/>
              </a:spcAft>
              <a:buClrTx/>
              <a:buSzTx/>
              <a:buNone/>
            </a:pPr>
            <a:r>
              <a:rPr lang="en-US" altLang="en-US" sz="2400" b="1" dirty="0" err="1">
                <a:solidFill>
                  <a:schemeClr val="tx1"/>
                </a:solidFill>
                <a:latin typeface="Arial" panose="020B0604020202020204" pitchFamily="34" charset="0"/>
              </a:rPr>
              <a:t>Số</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liệu</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thực</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tế</a:t>
            </a:r>
            <a:r>
              <a:rPr lang="en-US" altLang="en-US" sz="2400" b="1" dirty="0">
                <a:solidFill>
                  <a:schemeClr val="tx1"/>
                </a:solidFill>
                <a:latin typeface="Arial" panose="020B0604020202020204" pitchFamily="34" charset="0"/>
              </a:rPr>
              <a:t>:</a:t>
            </a:r>
          </a:p>
          <a:p>
            <a:pPr marL="1066773" lvl="1" indent="-457189" algn="just" eaLnBrk="0" fontAlgn="base" hangingPunct="0">
              <a:lnSpc>
                <a:spcPct val="150000"/>
              </a:lnSpc>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Mức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tiêu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thụ</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điện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trung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bình</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của</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các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nhà</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máy</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dệt</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nhuộm</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khoảng</a:t>
            </a:r>
            <a:r>
              <a:rPr lang="en-US" altLang="en-US" sz="2400" dirty="0">
                <a:solidFill>
                  <a:schemeClr val="tx1"/>
                </a:solidFill>
                <a:latin typeface="Arial" panose="020B0604020202020204" pitchFamily="34" charset="0"/>
                <a:cs typeface="Arial" panose="020B0604020202020204" pitchFamily="34" charset="0"/>
              </a:rPr>
              <a:t> 0,2-0,4 kWh/kg </a:t>
            </a:r>
            <a:r>
              <a:rPr lang="en-US" altLang="en-US" sz="2400" dirty="0" err="1">
                <a:solidFill>
                  <a:schemeClr val="tx1"/>
                </a:solidFill>
                <a:latin typeface="Arial" panose="020B0604020202020204" pitchFamily="34" charset="0"/>
                <a:cs typeface="Arial" panose="020B0604020202020204" pitchFamily="34" charset="0"/>
              </a:rPr>
              <a:t>vải</a:t>
            </a:r>
            <a:r>
              <a:rPr lang="en-US" altLang="en-US" sz="2400" dirty="0">
                <a:solidFill>
                  <a:schemeClr val="tx1"/>
                </a:solidFill>
                <a:latin typeface="Arial" panose="020B0604020202020204" pitchFamily="34" charset="0"/>
                <a:cs typeface="Arial" panose="020B0604020202020204" pitchFamily="34" charset="0"/>
              </a:rPr>
              <a:t>.</a:t>
            </a:r>
          </a:p>
          <a:p>
            <a:pPr marL="1066773" lvl="1" indent="-457189" algn="just" eaLnBrk="0" fontAlgn="base" hangingPunct="0">
              <a:lnSpc>
                <a:spcPct val="150000"/>
              </a:lnSpc>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Sử</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dụng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nước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nóng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và</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hơi</a:t>
            </a:r>
            <a:r>
              <a:rPr lang="en-US" altLang="en-US" sz="2400" dirty="0">
                <a:solidFill>
                  <a:schemeClr val="tx1"/>
                </a:solidFill>
                <a:latin typeface="Arial" panose="020B0604020202020204" pitchFamily="34" charset="0"/>
                <a:cs typeface="Arial" panose="020B0604020202020204" pitchFamily="34" charset="0"/>
              </a:rPr>
              <a:t>: 80-100 kg </a:t>
            </a:r>
            <a:r>
              <a:rPr lang="en-US" altLang="en-US" sz="2400" dirty="0" err="1">
                <a:solidFill>
                  <a:schemeClr val="tx1"/>
                </a:solidFill>
                <a:latin typeface="Arial" panose="020B0604020202020204" pitchFamily="34" charset="0"/>
                <a:cs typeface="Arial" panose="020B0604020202020204" pitchFamily="34" charset="0"/>
              </a:rPr>
              <a:t>hơi</a:t>
            </a:r>
            <a:r>
              <a:rPr lang="en-US" altLang="en-US" sz="2400" dirty="0">
                <a:solidFill>
                  <a:schemeClr val="tx1"/>
                </a:solidFill>
                <a:latin typeface="Arial" panose="020B0604020202020204" pitchFamily="34" charset="0"/>
                <a:cs typeface="Arial" panose="020B0604020202020204" pitchFamily="34" charset="0"/>
              </a:rPr>
              <a:t>/</a:t>
            </a:r>
            <a:r>
              <a:rPr lang="en-US" altLang="en-US" sz="2400" dirty="0" err="1">
                <a:solidFill>
                  <a:schemeClr val="tx1"/>
                </a:solidFill>
                <a:latin typeface="Arial" panose="020B0604020202020204" pitchFamily="34" charset="0"/>
                <a:cs typeface="Arial" panose="020B0604020202020204" pitchFamily="34" charset="0"/>
              </a:rPr>
              <a:t>tấn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vải</a:t>
            </a:r>
            <a:r>
              <a:rPr lang="en-US" altLang="en-US" sz="2400" dirty="0">
                <a:solidFill>
                  <a:schemeClr val="tx1"/>
                </a:solidFill>
                <a:latin typeface="Arial" panose="020B0604020202020204" pitchFamily="34" charset="0"/>
                <a:cs typeface="Arial" panose="020B0604020202020204" pitchFamily="34" charset="0"/>
              </a:rPr>
              <a:t>.</a:t>
            </a:r>
          </a:p>
          <a:p>
            <a:pPr marL="0" indent="0" algn="just" eaLnBrk="0" fontAlgn="base" hangingPunct="0">
              <a:lnSpc>
                <a:spcPct val="150000"/>
              </a:lnSpc>
              <a:spcBef>
                <a:spcPts val="800"/>
              </a:spcBef>
              <a:spcAft>
                <a:spcPts val="800"/>
              </a:spcAft>
              <a:buClrTx/>
              <a:buSzTx/>
              <a:buNone/>
            </a:pPr>
            <a:r>
              <a:rPr lang="en-US" altLang="en-US" sz="2400" b="1" dirty="0" err="1">
                <a:solidFill>
                  <a:schemeClr val="tx1"/>
                </a:solidFill>
                <a:latin typeface="Arial" panose="020B0604020202020204" pitchFamily="34" charset="0"/>
              </a:rPr>
              <a:t>Tỷ</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lệ</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năng</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lượng</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trong</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giá</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thành</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sản</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phẩm</a:t>
            </a:r>
            <a:r>
              <a:rPr lang="en-US" altLang="en-US" sz="2400" b="1" dirty="0">
                <a:solidFill>
                  <a:schemeClr val="tx1"/>
                </a:solidFill>
                <a:latin typeface="Arial" panose="020B0604020202020204" pitchFamily="34" charset="0"/>
              </a:rPr>
              <a:t>:</a:t>
            </a:r>
          </a:p>
          <a:p>
            <a:pPr marL="1066773" lvl="1" indent="-457189" algn="just" eaLnBrk="0" fontAlgn="base" hangingPunct="0">
              <a:lnSpc>
                <a:spcPct val="150000"/>
              </a:lnSpc>
              <a:spcBef>
                <a:spcPts val="800"/>
              </a:spcBef>
              <a:spcAft>
                <a:spcPts val="800"/>
              </a:spcAft>
              <a:buClrTx/>
              <a:buSzTx/>
              <a:buFont typeface="Wingdings" pitchFamily="2" charset="2"/>
              <a:buChar char="v"/>
            </a:pPr>
            <a:r>
              <a:rPr lang="en-US" altLang="en-US" sz="2400" dirty="0">
                <a:solidFill>
                  <a:schemeClr val="tx1"/>
                </a:solidFill>
                <a:latin typeface="Arial" panose="020B0604020202020204" pitchFamily="34" charset="0"/>
                <a:cs typeface="Arial" panose="020B0604020202020204" pitchFamily="34" charset="0"/>
              </a:rPr>
              <a:t>Năng lượng có thể chiếm 20-25% chi phí vận hành ở một số công đoạn như nhuộm, giặt là.</a:t>
            </a:r>
            <a:endParaRPr lang="en-US" altLang="en-US"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5832096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82B98-F499-0BBF-6F5E-B7030A9C8A2B}"/>
              </a:ext>
            </a:extLst>
          </p:cNvPr>
          <p:cNvSpPr>
            <a:spLocks noGrp="1"/>
          </p:cNvSpPr>
          <p:nvPr>
            <p:ph type="title" idx="4294967295"/>
          </p:nvPr>
        </p:nvSpPr>
        <p:spPr>
          <a:xfrm>
            <a:off x="609600" y="1184168"/>
            <a:ext cx="10972800" cy="495200"/>
          </a:xfrm>
        </p:spPr>
        <p:txBody>
          <a:bodyPr>
            <a:noAutofit/>
          </a:bodyPr>
          <a:lstStyle/>
          <a:p>
            <a:r>
              <a:rPr lang="vi-VN" sz="3200" dirty="0">
                <a:solidFill>
                  <a:schemeClr val="accent1">
                    <a:lumMod val="50000"/>
                  </a:schemeClr>
                </a:solidFill>
                <a:latin typeface="Arial" panose="020B0604020202020204" pitchFamily="34" charset="0"/>
              </a:rPr>
              <a:t>Các vấn đề trong sử dụng năng lượng</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CDF19B69-FF5B-BAA2-09C4-5FF83B284104}"/>
              </a:ext>
            </a:extLst>
          </p:cNvPr>
          <p:cNvSpPr>
            <a:spLocks noGrp="1"/>
          </p:cNvSpPr>
          <p:nvPr>
            <p:ph type="body" idx="4294967295"/>
          </p:nvPr>
        </p:nvSpPr>
        <p:spPr>
          <a:xfrm>
            <a:off x="609600" y="2013905"/>
            <a:ext cx="11273741" cy="4038800"/>
          </a:xfrm>
        </p:spPr>
        <p:txBody>
          <a:bodyPr>
            <a:normAutofit/>
          </a:bodyPr>
          <a:lstStyle/>
          <a:p>
            <a:pPr>
              <a:spcBef>
                <a:spcPts val="800"/>
              </a:spcBef>
              <a:spcAft>
                <a:spcPts val="800"/>
              </a:spcAft>
              <a:buFont typeface="Wingdings" pitchFamily="2" charset="2"/>
              <a:buChar char="v"/>
            </a:pPr>
            <a:r>
              <a:rPr lang="vi-VN" sz="2400" b="1" dirty="0"/>
              <a:t>Chi phí năng lượng cao:</a:t>
            </a:r>
            <a:r>
              <a:rPr lang="vi-VN" sz="2400" dirty="0"/>
              <a:t> Do giá điện và nhiên liệu tăng.</a:t>
            </a:r>
          </a:p>
          <a:p>
            <a:pPr>
              <a:spcBef>
                <a:spcPts val="800"/>
              </a:spcBef>
              <a:spcAft>
                <a:spcPts val="800"/>
              </a:spcAft>
              <a:buFont typeface="Wingdings" pitchFamily="2" charset="2"/>
              <a:buChar char="v"/>
            </a:pPr>
            <a:r>
              <a:rPr lang="vi-VN" sz="2400" b="1" dirty="0"/>
              <a:t>Hiệu suất năng lượng thấp: </a:t>
            </a:r>
            <a:r>
              <a:rPr lang="vi-VN" sz="2400" dirty="0"/>
              <a:t>Nhiều thiết bị cũ tiêu thụ năng lượng lớn.</a:t>
            </a:r>
          </a:p>
          <a:p>
            <a:pPr>
              <a:spcBef>
                <a:spcPts val="800"/>
              </a:spcBef>
              <a:spcAft>
                <a:spcPts val="800"/>
              </a:spcAft>
              <a:buFont typeface="Wingdings" pitchFamily="2" charset="2"/>
              <a:buChar char="v"/>
            </a:pPr>
            <a:r>
              <a:rPr lang="vi-VN" sz="2400" b="1" dirty="0"/>
              <a:t>Ảnh hưởng môi trường: </a:t>
            </a:r>
            <a:r>
              <a:rPr lang="vi-VN" sz="2400" dirty="0"/>
              <a:t>Phát thải CO₂ và tiêu thụ tài nguyên lớn.</a:t>
            </a:r>
          </a:p>
          <a:p>
            <a:pPr>
              <a:spcBef>
                <a:spcPts val="800"/>
              </a:spcBef>
              <a:spcAft>
                <a:spcPts val="800"/>
              </a:spcAft>
              <a:buFont typeface="Wingdings" pitchFamily="2" charset="2"/>
              <a:buChar char="v"/>
            </a:pPr>
            <a:r>
              <a:rPr lang="vi-VN" sz="2400" b="1" dirty="0"/>
              <a:t>Sử dụng chưa hết năng lượng tái tạo: </a:t>
            </a:r>
            <a:r>
              <a:rPr lang="vi-VN" sz="2400" dirty="0"/>
              <a:t>Các nguồn năng lượng tái tạo chưa được tối ưu hóa để sử dụng.</a:t>
            </a:r>
          </a:p>
        </p:txBody>
      </p:sp>
    </p:spTree>
    <p:extLst>
      <p:ext uri="{BB962C8B-B14F-4D97-AF65-F5344CB8AC3E}">
        <p14:creationId xmlns:p14="http://schemas.microsoft.com/office/powerpoint/2010/main" val="2494963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ECFFC-08FE-46BE-9749-85C6C7780A4E}"/>
              </a:ext>
            </a:extLst>
          </p:cNvPr>
          <p:cNvSpPr>
            <a:spLocks noGrp="1"/>
          </p:cNvSpPr>
          <p:nvPr>
            <p:ph type="title" idx="4294967295"/>
          </p:nvPr>
        </p:nvSpPr>
        <p:spPr>
          <a:xfrm>
            <a:off x="609600" y="1104856"/>
            <a:ext cx="10972800" cy="495200"/>
          </a:xfrm>
          <a:noFill/>
          <a:ln>
            <a:noFill/>
          </a:ln>
        </p:spPr>
        <p:txBody>
          <a:bodyPr spcFirstLastPara="1" wrap="square" lIns="91425" tIns="91425" rIns="91425" bIns="91425" anchor="ctr" anchorCtr="0">
            <a:noAutofit/>
          </a:bodyPr>
          <a:lstStyle/>
          <a:p>
            <a:r>
              <a:rPr lang="en-US" sz="3200" dirty="0">
                <a:solidFill>
                  <a:schemeClr val="accent1">
                    <a:lumMod val="50000"/>
                  </a:schemeClr>
                </a:solidFill>
                <a:latin typeface="Arial" panose="020B0604020202020204" pitchFamily="34" charset="0"/>
              </a:rPr>
              <a:t>Nguyên nhân – Hệ quả và giải pháp chung</a:t>
            </a:r>
          </a:p>
        </p:txBody>
      </p:sp>
      <p:graphicFrame>
        <p:nvGraphicFramePr>
          <p:cNvPr id="4" name="Table 3">
            <a:extLst>
              <a:ext uri="{FF2B5EF4-FFF2-40B4-BE49-F238E27FC236}">
                <a16:creationId xmlns:a16="http://schemas.microsoft.com/office/drawing/2014/main" id="{A8B25F86-BE80-4681-9DE9-146A1B9ADA20}"/>
              </a:ext>
            </a:extLst>
          </p:cNvPr>
          <p:cNvGraphicFramePr>
            <a:graphicFrameLocks noGrp="1"/>
          </p:cNvGraphicFramePr>
          <p:nvPr>
            <p:extLst>
              <p:ext uri="{D42A27DB-BD31-4B8C-83A1-F6EECF244321}">
                <p14:modId xmlns:p14="http://schemas.microsoft.com/office/powerpoint/2010/main" val="61594263"/>
              </p:ext>
            </p:extLst>
          </p:nvPr>
        </p:nvGraphicFramePr>
        <p:xfrm>
          <a:off x="609600" y="1826925"/>
          <a:ext cx="10972800" cy="3678619"/>
        </p:xfrm>
        <a:graphic>
          <a:graphicData uri="http://schemas.openxmlformats.org/drawingml/2006/table">
            <a:tbl>
              <a:tblPr>
                <a:tableStyleId>{C4B1156A-380E-4F78-BDF5-A606A8083BF9}</a:tableStyleId>
              </a:tblPr>
              <a:tblGrid>
                <a:gridCol w="3657600">
                  <a:extLst>
                    <a:ext uri="{9D8B030D-6E8A-4147-A177-3AD203B41FA5}">
                      <a16:colId xmlns:a16="http://schemas.microsoft.com/office/drawing/2014/main" val="1002791585"/>
                    </a:ext>
                  </a:extLst>
                </a:gridCol>
                <a:gridCol w="3657600">
                  <a:extLst>
                    <a:ext uri="{9D8B030D-6E8A-4147-A177-3AD203B41FA5}">
                      <a16:colId xmlns:a16="http://schemas.microsoft.com/office/drawing/2014/main" val="74170064"/>
                    </a:ext>
                  </a:extLst>
                </a:gridCol>
                <a:gridCol w="3657600">
                  <a:extLst>
                    <a:ext uri="{9D8B030D-6E8A-4147-A177-3AD203B41FA5}">
                      <a16:colId xmlns:a16="http://schemas.microsoft.com/office/drawing/2014/main" val="4087048264"/>
                    </a:ext>
                  </a:extLst>
                </a:gridCol>
              </a:tblGrid>
              <a:tr h="0">
                <a:tc>
                  <a:txBody>
                    <a:bodyPr/>
                    <a:lstStyle/>
                    <a:p>
                      <a:pPr algn="ctr"/>
                      <a:r>
                        <a:rPr lang="en-US" b="1" dirty="0"/>
                        <a:t>Nguyên nhân</a:t>
                      </a:r>
                      <a:endParaRPr lang="en-US" dirty="0"/>
                    </a:p>
                  </a:txBody>
                  <a:tcPr anchor="ctr"/>
                </a:tc>
                <a:tc>
                  <a:txBody>
                    <a:bodyPr/>
                    <a:lstStyle/>
                    <a:p>
                      <a:pPr algn="ctr"/>
                      <a:r>
                        <a:rPr lang="en-US" b="1" dirty="0"/>
                        <a:t>Hệ quả</a:t>
                      </a:r>
                      <a:endParaRPr lang="en-US" dirty="0"/>
                    </a:p>
                  </a:txBody>
                  <a:tcPr anchor="ctr"/>
                </a:tc>
                <a:tc>
                  <a:txBody>
                    <a:bodyPr/>
                    <a:lstStyle/>
                    <a:p>
                      <a:pPr algn="ctr"/>
                      <a:r>
                        <a:rPr lang="en-US" b="1" dirty="0"/>
                        <a:t>Giải pháp</a:t>
                      </a:r>
                      <a:endParaRPr lang="en-US" dirty="0"/>
                    </a:p>
                  </a:txBody>
                  <a:tcPr anchor="ctr"/>
                </a:tc>
                <a:extLst>
                  <a:ext uri="{0D108BD9-81ED-4DB2-BD59-A6C34878D82A}">
                    <a16:rowId xmlns:a16="http://schemas.microsoft.com/office/drawing/2014/main" val="1279819522"/>
                  </a:ext>
                </a:extLst>
              </a:tr>
              <a:tr h="0">
                <a:tc>
                  <a:txBody>
                    <a:bodyPr/>
                    <a:lstStyle/>
                    <a:p>
                      <a:r>
                        <a:rPr lang="en-US"/>
                        <a:t>Công nghệ lạc hậu, hiệu suất thấp</a:t>
                      </a:r>
                    </a:p>
                  </a:txBody>
                  <a:tcPr anchor="ctr"/>
                </a:tc>
                <a:tc>
                  <a:txBody>
                    <a:bodyPr/>
                    <a:lstStyle/>
                    <a:p>
                      <a:r>
                        <a:rPr lang="vi-VN"/>
                        <a:t>Tiêu thụ nhiều năng lượng → chi phí tăng, phát thải lớn</a:t>
                      </a:r>
                    </a:p>
                  </a:txBody>
                  <a:tcPr anchor="ctr"/>
                </a:tc>
                <a:tc>
                  <a:txBody>
                    <a:bodyPr/>
                    <a:lstStyle/>
                    <a:p>
                      <a:r>
                        <a:rPr lang="en-US"/>
                        <a:t>Thay thế máy móc, nâng cấp công nghệ, tự động hóa</a:t>
                      </a:r>
                    </a:p>
                  </a:txBody>
                  <a:tcPr anchor="ctr"/>
                </a:tc>
                <a:extLst>
                  <a:ext uri="{0D108BD9-81ED-4DB2-BD59-A6C34878D82A}">
                    <a16:rowId xmlns:a16="http://schemas.microsoft.com/office/drawing/2014/main" val="1353428699"/>
                  </a:ext>
                </a:extLst>
              </a:tr>
              <a:tr h="0">
                <a:tc>
                  <a:txBody>
                    <a:bodyPr/>
                    <a:lstStyle/>
                    <a:p>
                      <a:r>
                        <a:rPr lang="en-US"/>
                        <a:t>Thiếu vốn &amp; khó tiếp cận nguồn tài chính</a:t>
                      </a:r>
                    </a:p>
                  </a:txBody>
                  <a:tcPr anchor="ctr"/>
                </a:tc>
                <a:tc>
                  <a:txBody>
                    <a:bodyPr/>
                    <a:lstStyle/>
                    <a:p>
                      <a:r>
                        <a:rPr lang="en-US"/>
                        <a:t>Chậm đổi mới, trì hoãn các dự án tiết kiệm</a:t>
                      </a:r>
                    </a:p>
                  </a:txBody>
                  <a:tcPr anchor="ctr"/>
                </a:tc>
                <a:tc>
                  <a:txBody>
                    <a:bodyPr/>
                    <a:lstStyle/>
                    <a:p>
                      <a:r>
                        <a:rPr lang="en-US"/>
                        <a:t>ESCO, tín dụng xanh, quỹ hỗ trợ TKNL</a:t>
                      </a:r>
                    </a:p>
                  </a:txBody>
                  <a:tcPr anchor="ctr"/>
                </a:tc>
                <a:extLst>
                  <a:ext uri="{0D108BD9-81ED-4DB2-BD59-A6C34878D82A}">
                    <a16:rowId xmlns:a16="http://schemas.microsoft.com/office/drawing/2014/main" val="795824452"/>
                  </a:ext>
                </a:extLst>
              </a:tr>
              <a:tr h="0">
                <a:tc>
                  <a:txBody>
                    <a:bodyPr/>
                    <a:lstStyle/>
                    <a:p>
                      <a:r>
                        <a:rPr lang="en-US"/>
                        <a:t>Nhận thức &amp; năng lực quản lý thấp</a:t>
                      </a:r>
                    </a:p>
                  </a:txBody>
                  <a:tcPr anchor="ctr"/>
                </a:tc>
                <a:tc>
                  <a:txBody>
                    <a:bodyPr/>
                    <a:lstStyle/>
                    <a:p>
                      <a:r>
                        <a:rPr lang="en-US"/>
                        <a:t>Không triển khai EMS/ISO50001, lãng phí</a:t>
                      </a:r>
                    </a:p>
                  </a:txBody>
                  <a:tcPr anchor="ctr"/>
                </a:tc>
                <a:tc>
                  <a:txBody>
                    <a:bodyPr/>
                    <a:lstStyle/>
                    <a:p>
                      <a:r>
                        <a:rPr lang="en-US"/>
                        <a:t>Đào tạo, nâng cao năng lực, xây EMS</a:t>
                      </a:r>
                    </a:p>
                  </a:txBody>
                  <a:tcPr anchor="ctr"/>
                </a:tc>
                <a:extLst>
                  <a:ext uri="{0D108BD9-81ED-4DB2-BD59-A6C34878D82A}">
                    <a16:rowId xmlns:a16="http://schemas.microsoft.com/office/drawing/2014/main" val="1075766522"/>
                  </a:ext>
                </a:extLst>
              </a:tr>
              <a:tr h="0">
                <a:tc>
                  <a:txBody>
                    <a:bodyPr/>
                    <a:lstStyle/>
                    <a:p>
                      <a:r>
                        <a:rPr lang="en-US"/>
                        <a:t>Phụ thuộc nhiên liệu hóa thạch</a:t>
                      </a:r>
                    </a:p>
                  </a:txBody>
                  <a:tcPr anchor="ctr"/>
                </a:tc>
                <a:tc>
                  <a:txBody>
                    <a:bodyPr/>
                    <a:lstStyle/>
                    <a:p>
                      <a:r>
                        <a:rPr lang="en-US"/>
                        <a:t>Phát thải CO₂, rủi ro giá nhiên liệu</a:t>
                      </a:r>
                    </a:p>
                  </a:txBody>
                  <a:tcPr anchor="ctr"/>
                </a:tc>
                <a:tc>
                  <a:txBody>
                    <a:bodyPr/>
                    <a:lstStyle/>
                    <a:p>
                      <a:r>
                        <a:rPr lang="en-US"/>
                        <a:t>Chuyển dịch sang NL tái tạo (PV, sinh khối)</a:t>
                      </a:r>
                    </a:p>
                  </a:txBody>
                  <a:tcPr anchor="ctr"/>
                </a:tc>
                <a:extLst>
                  <a:ext uri="{0D108BD9-81ED-4DB2-BD59-A6C34878D82A}">
                    <a16:rowId xmlns:a16="http://schemas.microsoft.com/office/drawing/2014/main" val="1173729997"/>
                  </a:ext>
                </a:extLst>
              </a:tr>
              <a:tr h="0">
                <a:tc>
                  <a:txBody>
                    <a:bodyPr/>
                    <a:lstStyle/>
                    <a:p>
                      <a:r>
                        <a:rPr lang="vi-VN" dirty="0"/>
                        <a:t>Quản lý sản xuất chưa tối ưu</a:t>
                      </a:r>
                    </a:p>
                  </a:txBody>
                  <a:tcPr anchor="ctr"/>
                </a:tc>
                <a:tc>
                  <a:txBody>
                    <a:bodyPr/>
                    <a:lstStyle/>
                    <a:p>
                      <a:r>
                        <a:rPr lang="vi-VN"/>
                        <a:t>Lãng phí nguyên liệu, nước, năng lượng</a:t>
                      </a:r>
                    </a:p>
                  </a:txBody>
                  <a:tcPr anchor="ctr"/>
                </a:tc>
                <a:tc>
                  <a:txBody>
                    <a:bodyPr/>
                    <a:lstStyle/>
                    <a:p>
                      <a:r>
                        <a:rPr lang="vi-VN" dirty="0"/>
                        <a:t>Số hóa, giám sát năng lượng, tối ưu quy trình</a:t>
                      </a:r>
                    </a:p>
                  </a:txBody>
                  <a:tcPr anchor="ctr"/>
                </a:tc>
                <a:extLst>
                  <a:ext uri="{0D108BD9-81ED-4DB2-BD59-A6C34878D82A}">
                    <a16:rowId xmlns:a16="http://schemas.microsoft.com/office/drawing/2014/main" val="3718891522"/>
                  </a:ext>
                </a:extLst>
              </a:tr>
            </a:tbl>
          </a:graphicData>
        </a:graphic>
      </p:graphicFrame>
    </p:spTree>
    <p:extLst>
      <p:ext uri="{BB962C8B-B14F-4D97-AF65-F5344CB8AC3E}">
        <p14:creationId xmlns:p14="http://schemas.microsoft.com/office/powerpoint/2010/main" val="36460458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5DB36-3994-4645-AFA7-D04F15F69DEC}"/>
              </a:ext>
            </a:extLst>
          </p:cNvPr>
          <p:cNvSpPr>
            <a:spLocks noGrp="1"/>
          </p:cNvSpPr>
          <p:nvPr>
            <p:ph type="title" idx="4294967295"/>
          </p:nvPr>
        </p:nvSpPr>
        <p:spPr>
          <a:xfrm>
            <a:off x="609600" y="1485336"/>
            <a:ext cx="10972800" cy="495200"/>
          </a:xfrm>
          <a:noFill/>
          <a:ln>
            <a:noFill/>
          </a:ln>
        </p:spPr>
        <p:txBody>
          <a:bodyPr spcFirstLastPara="1" wrap="square" lIns="91425" tIns="91425" rIns="91425" bIns="91425" anchor="ctr" anchorCtr="0">
            <a:noAutofit/>
          </a:bodyPr>
          <a:lstStyle/>
          <a:p>
            <a:r>
              <a:rPr lang="en-US" sz="3200" dirty="0">
                <a:solidFill>
                  <a:schemeClr val="accent1">
                    <a:lumMod val="50000"/>
                  </a:schemeClr>
                </a:solidFill>
                <a:latin typeface="Arial" panose="020B0604020202020204" pitchFamily="34" charset="0"/>
              </a:rPr>
              <a:t>Thảo luận</a:t>
            </a:r>
          </a:p>
        </p:txBody>
      </p:sp>
      <p:sp>
        <p:nvSpPr>
          <p:cNvPr id="3" name="Text Placeholder 2">
            <a:extLst>
              <a:ext uri="{FF2B5EF4-FFF2-40B4-BE49-F238E27FC236}">
                <a16:creationId xmlns:a16="http://schemas.microsoft.com/office/drawing/2014/main" id="{1F2CD466-4944-44A0-B470-F46767B71FC5}"/>
              </a:ext>
            </a:extLst>
          </p:cNvPr>
          <p:cNvSpPr>
            <a:spLocks noGrp="1"/>
          </p:cNvSpPr>
          <p:nvPr>
            <p:ph type="body" idx="4294967295"/>
          </p:nvPr>
        </p:nvSpPr>
        <p:spPr>
          <a:xfrm>
            <a:off x="609600" y="2600636"/>
            <a:ext cx="10972800" cy="4038800"/>
          </a:xfrm>
        </p:spPr>
        <p:txBody>
          <a:bodyPr/>
          <a:lstStyle/>
          <a:p>
            <a:pPr marL="186262" indent="0">
              <a:buNone/>
            </a:pPr>
            <a:r>
              <a:rPr lang="vi-VN" dirty="0"/>
              <a:t>Thảo luận trong nhóm: Đâu là 3 lý do chính</a:t>
            </a:r>
            <a:r>
              <a:rPr lang="en-US" dirty="0"/>
              <a:t> dẫn đến </a:t>
            </a:r>
            <a:r>
              <a:rPr lang="vi-VN" dirty="0"/>
              <a:t>hiệu suất năng lượng </a:t>
            </a:r>
            <a:r>
              <a:rPr lang="en-US" dirty="0"/>
              <a:t>thấp trong các nhà máy dệt may? </a:t>
            </a:r>
          </a:p>
        </p:txBody>
      </p:sp>
    </p:spTree>
    <p:extLst>
      <p:ext uri="{BB962C8B-B14F-4D97-AF65-F5344CB8AC3E}">
        <p14:creationId xmlns:p14="http://schemas.microsoft.com/office/powerpoint/2010/main" val="26227964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6FC23-A950-755D-E2F2-417A0583CBE5}"/>
              </a:ext>
            </a:extLst>
          </p:cNvPr>
          <p:cNvSpPr>
            <a:spLocks noGrp="1"/>
          </p:cNvSpPr>
          <p:nvPr>
            <p:ph type="title" idx="4294967295"/>
          </p:nvPr>
        </p:nvSpPr>
        <p:spPr>
          <a:xfrm>
            <a:off x="609600" y="1169959"/>
            <a:ext cx="10972800" cy="766041"/>
          </a:xfrm>
        </p:spPr>
        <p:txBody>
          <a:bodyPr>
            <a:normAutofit/>
          </a:bodyPr>
          <a:lstStyle/>
          <a:p>
            <a:r>
              <a:rPr lang="vi-VN" dirty="0">
                <a:solidFill>
                  <a:schemeClr val="accent1">
                    <a:lumMod val="50000"/>
                  </a:schemeClr>
                </a:solidFill>
                <a:latin typeface="Arial" panose="020B0604020202020204" pitchFamily="34" charset="0"/>
              </a:rPr>
              <a:t>Tiềm năng TKNL trong ngành dệt may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AB121E3E-5E29-53BD-E670-E28D37B196BF}"/>
              </a:ext>
            </a:extLst>
          </p:cNvPr>
          <p:cNvSpPr>
            <a:spLocks noGrp="1" noChangeArrowheads="1"/>
          </p:cNvSpPr>
          <p:nvPr>
            <p:ph type="body" idx="4294967295"/>
          </p:nvPr>
        </p:nvSpPr>
        <p:spPr bwMode="auto">
          <a:xfrm>
            <a:off x="609600" y="1936000"/>
            <a:ext cx="10972800" cy="4760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eaLnBrk="0" fontAlgn="base" hangingPunct="0">
              <a:lnSpc>
                <a:spcPct val="130000"/>
              </a:lnSpc>
              <a:spcBef>
                <a:spcPts val="800"/>
              </a:spcBef>
              <a:spcAft>
                <a:spcPts val="800"/>
              </a:spcAft>
              <a:buClrTx/>
              <a:buSzTx/>
              <a:buNone/>
            </a:pPr>
            <a:r>
              <a:rPr lang="en-US" altLang="en-US" sz="2000" b="1" dirty="0">
                <a:solidFill>
                  <a:schemeClr val="tx1"/>
                </a:solidFill>
                <a:latin typeface="Arial" panose="020B0604020202020204" pitchFamily="34" charset="0"/>
              </a:rPr>
              <a:t>Giải pháp công nghệ:</a:t>
            </a: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000" dirty="0" err="1">
                <a:solidFill>
                  <a:schemeClr val="tx1"/>
                </a:solidFill>
                <a:latin typeface="Arial" panose="020B0604020202020204" pitchFamily="34" charset="0"/>
                <a:cs typeface="Arial" panose="020B0604020202020204" pitchFamily="34" charset="0"/>
              </a:rPr>
              <a:t>Cải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tiến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máy</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nhuộm</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máy</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sấy</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giảm</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tiêu</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thụ</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lượng</a:t>
            </a:r>
            <a:r>
              <a:rPr lang="en-US" altLang="en-US" sz="2000" dirty="0">
                <a:solidFill>
                  <a:schemeClr val="tx1"/>
                </a:solidFill>
                <a:latin typeface="Arial" panose="020B0604020202020204" pitchFamily="34" charset="0"/>
                <a:cs typeface="Arial" panose="020B0604020202020204" pitchFamily="34" charset="0"/>
              </a:rPr>
              <a:t>.</a:t>
            </a: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000" dirty="0">
                <a:solidFill>
                  <a:schemeClr val="tx1"/>
                </a:solidFill>
                <a:latin typeface="Arial" panose="020B0604020202020204" pitchFamily="34" charset="0"/>
                <a:cs typeface="Arial" panose="020B0604020202020204" pitchFamily="34" charset="0"/>
              </a:rPr>
              <a:t>Sử dụng hệ thống thu hồi nhiệt.</a:t>
            </a: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000" dirty="0">
                <a:solidFill>
                  <a:schemeClr val="tx1"/>
                </a:solidFill>
                <a:latin typeface="Arial" panose="020B0604020202020204" pitchFamily="34" charset="0"/>
                <a:cs typeface="Arial" panose="020B0604020202020204" pitchFamily="34" charset="0"/>
              </a:rPr>
              <a:t>Tối ưu hóa quy trình sản xuất để giảm lãng phí năng lượng.</a:t>
            </a: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000" dirty="0">
                <a:solidFill>
                  <a:schemeClr val="tx1"/>
                </a:solidFill>
                <a:latin typeface="Arial" panose="020B0604020202020204" pitchFamily="34" charset="0"/>
                <a:cs typeface="Arial" panose="020B0604020202020204" pitchFamily="34" charset="0"/>
              </a:rPr>
              <a:t>Áp dụng giải pháp số hóa: Hệ thống giám sát và quản lý năng lượng thông minh.</a:t>
            </a: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000" dirty="0">
                <a:solidFill>
                  <a:schemeClr val="tx1"/>
                </a:solidFill>
                <a:latin typeface="Arial" panose="020B0604020202020204" pitchFamily="34" charset="0"/>
                <a:cs typeface="Arial" panose="020B0604020202020204" pitchFamily="34" charset="0"/>
              </a:rPr>
              <a:t>Thay thế máy móc cũ bằng công nghệ hiện đại</a:t>
            </a: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000" dirty="0">
                <a:solidFill>
                  <a:schemeClr val="tx1"/>
                </a:solidFill>
                <a:latin typeface="Arial" panose="020B0604020202020204" pitchFamily="34" charset="0"/>
                <a:cs typeface="Arial" panose="020B0604020202020204" pitchFamily="34" charset="0"/>
              </a:rPr>
              <a:t>Sử dụng năng lượng tái tạo (điện mặt trời, năng lượng sinh khối)</a:t>
            </a:r>
          </a:p>
          <a:p>
            <a:pPr marL="380990" indent="-380990" defTabSz="1219170" eaLnBrk="0" fontAlgn="base" hangingPunct="0">
              <a:lnSpc>
                <a:spcPct val="130000"/>
              </a:lnSpc>
              <a:spcBef>
                <a:spcPct val="0"/>
              </a:spcBef>
              <a:spcAft>
                <a:spcPct val="0"/>
              </a:spcAft>
              <a:buClrTx/>
              <a:buSzTx/>
              <a:buFont typeface="Wingdings" pitchFamily="2" charset="2"/>
              <a:buChar char="v"/>
            </a:pPr>
            <a:endParaRPr lang="en-US" altLang="en-US" sz="2000" dirty="0">
              <a:solidFill>
                <a:schemeClr val="tx1"/>
              </a:solidFill>
              <a:latin typeface="Arial" panose="020B0604020202020204" pitchFamily="34" charset="0"/>
            </a:endParaRPr>
          </a:p>
        </p:txBody>
      </p:sp>
    </p:spTree>
    <p:extLst>
      <p:ext uri="{BB962C8B-B14F-4D97-AF65-F5344CB8AC3E}">
        <p14:creationId xmlns:p14="http://schemas.microsoft.com/office/powerpoint/2010/main" val="12633228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40C7D-F1BA-8BC2-6C8B-4C1DBDA9A72F}"/>
              </a:ext>
            </a:extLst>
          </p:cNvPr>
          <p:cNvSpPr>
            <a:spLocks noGrp="1"/>
          </p:cNvSpPr>
          <p:nvPr>
            <p:ph type="title" idx="4294967295"/>
          </p:nvPr>
        </p:nvSpPr>
        <p:spPr>
          <a:xfrm>
            <a:off x="609600" y="1262311"/>
            <a:ext cx="10972800" cy="495200"/>
          </a:xfrm>
        </p:spPr>
        <p:txBody>
          <a:bodyPr>
            <a:noAutofit/>
          </a:bodyPr>
          <a:lstStyle/>
          <a:p>
            <a:r>
              <a:rPr lang="vi-VN" sz="3200" dirty="0">
                <a:solidFill>
                  <a:schemeClr val="accent1">
                    <a:lumMod val="50000"/>
                  </a:schemeClr>
                </a:solidFill>
                <a:latin typeface="Arial" panose="020B0604020202020204" pitchFamily="34" charset="0"/>
              </a:rPr>
              <a:t>Các giải pháp sử dụng năng lượng hiệu quả</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BF8FD74F-18DA-31AD-6197-C7EE2BAFBB29}"/>
              </a:ext>
            </a:extLst>
          </p:cNvPr>
          <p:cNvSpPr>
            <a:spLocks noGrp="1" noChangeArrowheads="1"/>
          </p:cNvSpPr>
          <p:nvPr>
            <p:ph type="body" idx="4294967295"/>
          </p:nvPr>
        </p:nvSpPr>
        <p:spPr bwMode="auto">
          <a:xfrm>
            <a:off x="609600" y="1864246"/>
            <a:ext cx="10612284" cy="473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lvl="1" indent="0" eaLnBrk="0" fontAlgn="base" hangingPunct="0">
              <a:lnSpc>
                <a:spcPct val="150000"/>
              </a:lnSpc>
              <a:spcBef>
                <a:spcPct val="0"/>
              </a:spcBef>
              <a:spcAft>
                <a:spcPct val="0"/>
              </a:spcAft>
              <a:buClrTx/>
              <a:buSzTx/>
              <a:buNone/>
            </a:pPr>
            <a:r>
              <a:rPr lang="en-US" altLang="en-US" sz="2000" b="1" dirty="0">
                <a:solidFill>
                  <a:schemeClr val="tx1"/>
                </a:solidFill>
                <a:latin typeface="Arial" panose="020B0604020202020204" pitchFamily="34" charset="0"/>
                <a:cs typeface="Arial" panose="020B0604020202020204" pitchFamily="34" charset="0"/>
              </a:rPr>
              <a:t>Giải pháp quản lý:</a:t>
            </a:r>
          </a:p>
          <a:p>
            <a:pPr marL="1066773" lvl="1" indent="-457189" eaLnBrk="0" fontAlgn="base" hangingPunct="0">
              <a:lnSpc>
                <a:spcPct val="150000"/>
              </a:lnSpc>
              <a:spcBef>
                <a:spcPct val="0"/>
              </a:spcBef>
              <a:spcAft>
                <a:spcPct val="0"/>
              </a:spcAft>
              <a:buClrTx/>
              <a:buSzTx/>
              <a:buFont typeface="Arial" panose="020B0604020202020204" pitchFamily="34" charset="0"/>
              <a:buChar char="•"/>
            </a:pPr>
            <a:r>
              <a:rPr lang="en-US" altLang="en-US" sz="2000" dirty="0" err="1">
                <a:solidFill>
                  <a:schemeClr val="tx1"/>
                </a:solidFill>
                <a:latin typeface="Arial" panose="020B0604020202020204" pitchFamily="34" charset="0"/>
                <a:cs typeface="Arial" panose="020B0604020202020204" pitchFamily="34" charset="0"/>
              </a:rPr>
              <a:t>Tăng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cường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đào</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tạo</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nhân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viên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về</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tiết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kiệm</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lượng</a:t>
            </a:r>
            <a:r>
              <a:rPr lang="en-US" altLang="en-US" sz="2000" dirty="0">
                <a:solidFill>
                  <a:schemeClr val="tx1"/>
                </a:solidFill>
                <a:latin typeface="Arial" panose="020B0604020202020204" pitchFamily="34" charset="0"/>
                <a:cs typeface="Arial" panose="020B0604020202020204" pitchFamily="34" charset="0"/>
              </a:rPr>
              <a:t>.</a:t>
            </a:r>
          </a:p>
          <a:p>
            <a:pPr marL="1066773" lvl="1" indent="-457189" eaLnBrk="0" fontAlgn="base" hangingPunct="0">
              <a:lnSpc>
                <a:spcPct val="150000"/>
              </a:lnSpc>
              <a:spcBef>
                <a:spcPct val="0"/>
              </a:spcBef>
              <a:spcAft>
                <a:spcPct val="0"/>
              </a:spcAft>
              <a:buClrTx/>
              <a:buSzTx/>
              <a:buFont typeface="Arial" panose="020B0604020202020204" pitchFamily="34" charset="0"/>
              <a:buChar char="•"/>
            </a:pPr>
            <a:r>
              <a:rPr lang="en-US" altLang="en-US" sz="2000" dirty="0" err="1">
                <a:solidFill>
                  <a:schemeClr val="tx1"/>
                </a:solidFill>
                <a:latin typeface="Arial" panose="020B0604020202020204" pitchFamily="34" charset="0"/>
                <a:cs typeface="Arial" panose="020B0604020202020204" pitchFamily="34" charset="0"/>
              </a:rPr>
              <a:t>Xây</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dựng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hệ</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thống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quản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lý</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lượng</a:t>
            </a:r>
            <a:r>
              <a:rPr lang="en-US" altLang="en-US" sz="2000" dirty="0">
                <a:solidFill>
                  <a:schemeClr val="tx1"/>
                </a:solidFill>
                <a:latin typeface="Arial" panose="020B0604020202020204" pitchFamily="34" charset="0"/>
                <a:cs typeface="Arial" panose="020B0604020202020204" pitchFamily="34" charset="0"/>
              </a:rPr>
              <a:t> (EMS).</a:t>
            </a:r>
          </a:p>
          <a:p>
            <a:pPr marL="0" indent="0" eaLnBrk="0" fontAlgn="base" hangingPunct="0">
              <a:lnSpc>
                <a:spcPct val="150000"/>
              </a:lnSpc>
              <a:spcBef>
                <a:spcPct val="0"/>
              </a:spcBef>
              <a:spcAft>
                <a:spcPct val="0"/>
              </a:spcAft>
              <a:buClrTx/>
              <a:buSzTx/>
              <a:buNone/>
            </a:pPr>
            <a:r>
              <a:rPr lang="en-US" altLang="en-US" b="1" dirty="0">
                <a:solidFill>
                  <a:schemeClr val="tx1"/>
                </a:solidFill>
                <a:latin typeface="Arial" panose="020B0604020202020204" pitchFamily="34" charset="0"/>
              </a:rPr>
              <a:t>Giải pháp tài chính:</a:t>
            </a:r>
          </a:p>
          <a:p>
            <a:pPr marL="1066773" lvl="1" indent="-457189" eaLnBrk="0" fontAlgn="base" hangingPunct="0">
              <a:lnSpc>
                <a:spcPct val="150000"/>
              </a:lnSpc>
              <a:spcBef>
                <a:spcPct val="0"/>
              </a:spcBef>
              <a:spcAft>
                <a:spcPct val="0"/>
              </a:spcAft>
              <a:buClrTx/>
              <a:buSzTx/>
              <a:buFont typeface="Arial" panose="020B0604020202020204" pitchFamily="34" charset="0"/>
              <a:buChar char="•"/>
            </a:pPr>
            <a:r>
              <a:rPr lang="en-US" altLang="en-US" sz="2000" dirty="0">
                <a:solidFill>
                  <a:schemeClr val="tx1"/>
                </a:solidFill>
                <a:latin typeface="Arial" panose="020B0604020202020204" pitchFamily="34" charset="0"/>
                <a:cs typeface="Arial" panose="020B0604020202020204" pitchFamily="34" charset="0"/>
              </a:rPr>
              <a:t>Tham gia các chương trình hỗ trợ tài chính, ESCO.</a:t>
            </a:r>
          </a:p>
          <a:p>
            <a:pPr marL="0" lvl="1" indent="0" eaLnBrk="0" fontAlgn="base" hangingPunct="0">
              <a:lnSpc>
                <a:spcPct val="150000"/>
              </a:lnSpc>
              <a:spcBef>
                <a:spcPct val="0"/>
              </a:spcBef>
              <a:spcAft>
                <a:spcPct val="0"/>
              </a:spcAft>
              <a:buClrTx/>
              <a:buSzTx/>
              <a:buNone/>
            </a:pPr>
            <a:r>
              <a:rPr lang="vi-VN" altLang="en-US" sz="2000" b="1" dirty="0">
                <a:solidFill>
                  <a:schemeClr val="tx1"/>
                </a:solidFill>
                <a:latin typeface="Arial" panose="020B0604020202020204" pitchFamily="34" charset="0"/>
                <a:cs typeface="Arial" panose="020B0604020202020204" pitchFamily="34" charset="0"/>
              </a:rPr>
              <a:t>Tiết kiệm năng lượng trong sản xuất</a:t>
            </a:r>
          </a:p>
          <a:p>
            <a:pPr marL="952484" lvl="1" indent="-342900" eaLnBrk="0" fontAlgn="base" hangingPunct="0">
              <a:lnSpc>
                <a:spcPct val="150000"/>
              </a:lnSpc>
              <a:spcBef>
                <a:spcPct val="0"/>
              </a:spcBef>
              <a:spcAft>
                <a:spcPct val="0"/>
              </a:spcAft>
              <a:buClrTx/>
              <a:buSzTx/>
              <a:buFont typeface="Arial" panose="020B0604020202020204" pitchFamily="34" charset="0"/>
              <a:buChar char="•"/>
            </a:pPr>
            <a:r>
              <a:rPr lang="vi-VN" altLang="en-US" sz="2000" dirty="0">
                <a:solidFill>
                  <a:schemeClr val="tx1"/>
                </a:solidFill>
                <a:latin typeface="Arial" panose="020B0604020202020204" pitchFamily="34" charset="0"/>
                <a:cs typeface="Arial" panose="020B0604020202020204" pitchFamily="34" charset="0"/>
              </a:rPr>
              <a:t>Sử dụng hệ thống máy móc tiết kiệm năng lượng.</a:t>
            </a:r>
          </a:p>
          <a:p>
            <a:pPr marL="952484" lvl="1" indent="-342900" eaLnBrk="0" fontAlgn="base" hangingPunct="0">
              <a:lnSpc>
                <a:spcPct val="150000"/>
              </a:lnSpc>
              <a:spcBef>
                <a:spcPct val="0"/>
              </a:spcBef>
              <a:spcAft>
                <a:spcPct val="0"/>
              </a:spcAft>
              <a:buClrTx/>
              <a:buSzTx/>
              <a:buFont typeface="Arial" panose="020B0604020202020204" pitchFamily="34" charset="0"/>
              <a:buChar char="•"/>
            </a:pPr>
            <a:r>
              <a:rPr lang="vi-VN" altLang="en-US" sz="2000" dirty="0">
                <a:solidFill>
                  <a:schemeClr val="tx1"/>
                </a:solidFill>
                <a:latin typeface="Arial" panose="020B0604020202020204" pitchFamily="34" charset="0"/>
                <a:cs typeface="Arial" panose="020B0604020202020204" pitchFamily="34" charset="0"/>
              </a:rPr>
              <a:t>Tận dụng ánh sáng tự nhiên tại nhà xưởng.</a:t>
            </a:r>
          </a:p>
          <a:p>
            <a:pPr marL="952484" lvl="1" indent="-342900" eaLnBrk="0" fontAlgn="base" hangingPunct="0">
              <a:lnSpc>
                <a:spcPct val="150000"/>
              </a:lnSpc>
              <a:spcBef>
                <a:spcPct val="0"/>
              </a:spcBef>
              <a:spcAft>
                <a:spcPct val="0"/>
              </a:spcAft>
              <a:buClrTx/>
              <a:buSzTx/>
              <a:buFont typeface="Arial" panose="020B0604020202020204" pitchFamily="34" charset="0"/>
              <a:buChar char="•"/>
            </a:pPr>
            <a:r>
              <a:rPr lang="vi-VN" altLang="en-US" sz="2000" dirty="0">
                <a:solidFill>
                  <a:schemeClr val="tx1"/>
                </a:solidFill>
                <a:latin typeface="Arial" panose="020B0604020202020204" pitchFamily="34" charset="0"/>
                <a:cs typeface="Arial" panose="020B0604020202020204" pitchFamily="34" charset="0"/>
              </a:rPr>
              <a:t>Lắp đặt cảm biến tự động để tắt đèn và thiết bị khi không sử dụng.</a:t>
            </a:r>
          </a:p>
          <a:p>
            <a:pPr marL="609584" lvl="1" indent="0" eaLnBrk="0" fontAlgn="base" hangingPunct="0">
              <a:lnSpc>
                <a:spcPct val="150000"/>
              </a:lnSpc>
              <a:spcBef>
                <a:spcPct val="0"/>
              </a:spcBef>
              <a:spcAft>
                <a:spcPct val="0"/>
              </a:spcAft>
              <a:buClrTx/>
              <a:buSzTx/>
              <a:buNone/>
            </a:pPr>
            <a:endParaRPr lang="en-US" alt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1967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B31C9D2-FF61-04C1-4B35-5F134376F712}"/>
              </a:ext>
            </a:extLst>
          </p:cNvPr>
          <p:cNvSpPr>
            <a:spLocks noGrp="1"/>
          </p:cNvSpPr>
          <p:nvPr>
            <p:ph type="body" idx="4294967295"/>
          </p:nvPr>
        </p:nvSpPr>
        <p:spPr>
          <a:xfrm>
            <a:off x="609600" y="1864649"/>
            <a:ext cx="10972800" cy="4353408"/>
          </a:xfrm>
        </p:spPr>
        <p:txBody>
          <a:bodyPr>
            <a:noAutofit/>
          </a:bodyPr>
          <a:lstStyle/>
          <a:p>
            <a:pPr marL="186262" indent="0">
              <a:buNone/>
            </a:pPr>
            <a:r>
              <a:rPr lang="en-US" sz="1600" b="1" dirty="0"/>
              <a:t>Sử dụng nguồn nguyên liệu hiệu quả</a:t>
            </a:r>
            <a:endParaRPr lang="vi-VN" sz="1600" b="1" dirty="0"/>
          </a:p>
          <a:p>
            <a:pPr lvl="1">
              <a:lnSpc>
                <a:spcPct val="130000"/>
              </a:lnSpc>
              <a:buFont typeface="Wingdings" pitchFamily="2" charset="2"/>
              <a:buChar char="v"/>
            </a:pPr>
            <a:r>
              <a:rPr lang="en-US" altLang="en-US" sz="1600" dirty="0">
                <a:solidFill>
                  <a:schemeClr val="tx1"/>
                </a:solidFill>
                <a:latin typeface="+mn-lt"/>
                <a:cs typeface="Arial" panose="020B0604020202020204" pitchFamily="34" charset="0"/>
              </a:rPr>
              <a:t>Đánh giá chuỗi cung ứng để giảm thiểu lãng phí nguyên vật liệu.</a:t>
            </a:r>
          </a:p>
          <a:p>
            <a:pPr lvl="1">
              <a:lnSpc>
                <a:spcPct val="130000"/>
              </a:lnSpc>
              <a:buFont typeface="Wingdings" pitchFamily="2" charset="2"/>
              <a:buChar char="v"/>
            </a:pPr>
            <a:r>
              <a:rPr lang="en-US" altLang="en-US" sz="1600" dirty="0">
                <a:solidFill>
                  <a:schemeClr val="tx1"/>
                </a:solidFill>
                <a:latin typeface="+mn-lt"/>
                <a:cs typeface="Arial" panose="020B0604020202020204" pitchFamily="34" charset="0"/>
              </a:rPr>
              <a:t>Áp dụng kỹ thuật cắt vải tối ưu nhằm giảm phế liệu. </a:t>
            </a:r>
            <a:endParaRPr lang="vi-VN" altLang="en-US" sz="1600" dirty="0">
              <a:solidFill>
                <a:schemeClr val="tx1"/>
              </a:solidFill>
              <a:latin typeface="+mn-lt"/>
              <a:cs typeface="Arial" panose="020B0604020202020204" pitchFamily="34" charset="0"/>
            </a:endParaRPr>
          </a:p>
          <a:p>
            <a:pPr lvl="1">
              <a:lnSpc>
                <a:spcPct val="130000"/>
              </a:lnSpc>
              <a:buFont typeface="Wingdings" pitchFamily="2" charset="2"/>
              <a:buChar char="v"/>
            </a:pPr>
            <a:r>
              <a:rPr lang="en-US" altLang="en-US" sz="1600" dirty="0">
                <a:solidFill>
                  <a:schemeClr val="tx1"/>
                </a:solidFill>
                <a:latin typeface="+mn-lt"/>
                <a:cs typeface="Arial" panose="020B0604020202020204" pitchFamily="34" charset="0"/>
              </a:rPr>
              <a:t>Tái sử dụng vải thừa và phụ liệu.</a:t>
            </a:r>
          </a:p>
          <a:p>
            <a:pPr marL="186262" indent="0">
              <a:spcBef>
                <a:spcPts val="800"/>
              </a:spcBef>
              <a:spcAft>
                <a:spcPts val="800"/>
              </a:spcAft>
              <a:buNone/>
            </a:pPr>
            <a:r>
              <a:rPr lang="en-US" sz="1600" b="1" dirty="0"/>
              <a:t>Ứng dụng công nghệ số</a:t>
            </a:r>
            <a:endParaRPr lang="vi-VN" sz="1600" b="1" dirty="0"/>
          </a:p>
          <a:p>
            <a:pPr lvl="1">
              <a:spcBef>
                <a:spcPts val="800"/>
              </a:spcBef>
              <a:spcAft>
                <a:spcPts val="800"/>
              </a:spcAft>
              <a:buFont typeface="Wingdings" pitchFamily="2" charset="2"/>
              <a:buChar char="v"/>
            </a:pPr>
            <a:r>
              <a:rPr lang="en-US" altLang="en-US" sz="1600" dirty="0">
                <a:solidFill>
                  <a:schemeClr val="tx1"/>
                </a:solidFill>
                <a:latin typeface="+mn-lt"/>
                <a:cs typeface="Arial" panose="020B0604020202020204" pitchFamily="34" charset="0"/>
              </a:rPr>
              <a:t>Quản lý tồn kho thông minh để giảm chi phí lưu trữ.</a:t>
            </a:r>
            <a:endParaRPr lang="vi-VN" altLang="en-US" sz="1600" dirty="0">
              <a:solidFill>
                <a:schemeClr val="tx1"/>
              </a:solidFill>
              <a:latin typeface="+mn-lt"/>
              <a:cs typeface="Arial" panose="020B0604020202020204" pitchFamily="34" charset="0"/>
            </a:endParaRPr>
          </a:p>
          <a:p>
            <a:pPr lvl="1">
              <a:spcBef>
                <a:spcPts val="800"/>
              </a:spcBef>
              <a:spcAft>
                <a:spcPts val="800"/>
              </a:spcAft>
              <a:buFont typeface="Wingdings" pitchFamily="2" charset="2"/>
              <a:buChar char="v"/>
            </a:pPr>
            <a:r>
              <a:rPr lang="en-US" altLang="en-US" sz="1600" dirty="0">
                <a:solidFill>
                  <a:schemeClr val="tx1"/>
                </a:solidFill>
                <a:latin typeface="+mn-lt"/>
                <a:cs typeface="Arial" panose="020B0604020202020204" pitchFamily="34" charset="0"/>
              </a:rPr>
              <a:t>Tối ưu hóa sản xuất qua hệ thống tự động hóa.</a:t>
            </a:r>
            <a:endParaRPr lang="vi-VN" altLang="en-US" sz="1600" dirty="0">
              <a:solidFill>
                <a:schemeClr val="tx1"/>
              </a:solidFill>
              <a:latin typeface="+mn-lt"/>
              <a:cs typeface="Arial" panose="020B0604020202020204" pitchFamily="34" charset="0"/>
            </a:endParaRPr>
          </a:p>
          <a:p>
            <a:pPr lvl="1">
              <a:spcBef>
                <a:spcPts val="800"/>
              </a:spcBef>
              <a:spcAft>
                <a:spcPts val="800"/>
              </a:spcAft>
              <a:buFont typeface="Wingdings" pitchFamily="2" charset="2"/>
              <a:buChar char="v"/>
            </a:pPr>
            <a:r>
              <a:rPr lang="en-US" altLang="en-US" sz="1600" dirty="0">
                <a:solidFill>
                  <a:schemeClr val="tx1"/>
                </a:solidFill>
                <a:latin typeface="+mn-lt"/>
                <a:cs typeface="Arial" panose="020B0604020202020204" pitchFamily="34" charset="0"/>
              </a:rPr>
              <a:t>Phân tích dữ liệu để dự báo nhu cầu và sản lượng chính xác. </a:t>
            </a:r>
          </a:p>
          <a:p>
            <a:pPr marL="186262" indent="0">
              <a:spcBef>
                <a:spcPts val="800"/>
              </a:spcBef>
              <a:spcAft>
                <a:spcPts val="800"/>
              </a:spcAft>
              <a:buNone/>
            </a:pPr>
            <a:r>
              <a:rPr lang="en-US" sz="1600" b="1" dirty="0">
                <a:ea typeface="Aptos" panose="020B0004020202020204" pitchFamily="34" charset="0"/>
                <a:cs typeface="Arial" panose="020B0604020202020204" pitchFamily="34" charset="0"/>
              </a:rPr>
              <a:t>Đào tạo và nâng cao tay nghề lao động</a:t>
            </a:r>
          </a:p>
          <a:p>
            <a:pPr marL="1143000" indent="-342900">
              <a:spcBef>
                <a:spcPts val="800"/>
              </a:spcBef>
              <a:spcAft>
                <a:spcPts val="800"/>
              </a:spcAft>
              <a:buFont typeface="Wingdings" pitchFamily="2" charset="2"/>
              <a:buChar char="v"/>
            </a:pPr>
            <a:r>
              <a:rPr lang="en-US" sz="1600" dirty="0">
                <a:ea typeface="Aptos" panose="020B0004020202020204" pitchFamily="34" charset="0"/>
                <a:cs typeface="Arial" panose="020B0604020202020204" pitchFamily="34" charset="0"/>
              </a:rPr>
              <a:t>Tổ chức các khóa học đào tạo kỹ năng cho công nhân.</a:t>
            </a:r>
          </a:p>
          <a:p>
            <a:pPr marL="1143000" indent="-342900">
              <a:spcBef>
                <a:spcPts val="800"/>
              </a:spcBef>
              <a:spcAft>
                <a:spcPts val="800"/>
              </a:spcAft>
              <a:buFont typeface="Wingdings" pitchFamily="2" charset="2"/>
              <a:buChar char="v"/>
            </a:pPr>
            <a:r>
              <a:rPr lang="en-US" sz="1600" dirty="0">
                <a:ea typeface="Aptos" panose="020B0004020202020204" pitchFamily="34" charset="0"/>
                <a:cs typeface="Arial" panose="020B0604020202020204" pitchFamily="34" charset="0"/>
              </a:rPr>
              <a:t>Nâng cao nhận thức về tiết kiệm và sử dụng hợp lý tài nguyên.</a:t>
            </a:r>
          </a:p>
          <a:p>
            <a:pPr marL="1143000" indent="-342900">
              <a:spcBef>
                <a:spcPts val="800"/>
              </a:spcBef>
              <a:spcAft>
                <a:spcPts val="800"/>
              </a:spcAft>
              <a:buFont typeface="Wingdings" pitchFamily="2" charset="2"/>
              <a:buChar char="v"/>
            </a:pPr>
            <a:r>
              <a:rPr lang="en-US" sz="1600" dirty="0">
                <a:ea typeface="Aptos" panose="020B0004020202020204" pitchFamily="34" charset="0"/>
                <a:cs typeface="Arial" panose="020B0604020202020204" pitchFamily="34" charset="0"/>
              </a:rPr>
              <a:t>Khuyến khích ý tưởng cải tiến từ đội ngũ lao động.</a:t>
            </a:r>
          </a:p>
          <a:p>
            <a:pPr marL="795847" lvl="1" indent="0">
              <a:buNone/>
            </a:pPr>
            <a:endParaRPr lang="vi-VN" sz="1600" dirty="0">
              <a:latin typeface="+mn-lt"/>
              <a:cs typeface="Arial" panose="020B0604020202020204" pitchFamily="34" charset="0"/>
            </a:endParaRPr>
          </a:p>
          <a:p>
            <a:pPr>
              <a:buFont typeface="Wingdings" pitchFamily="2" charset="2"/>
              <a:buChar char="v"/>
            </a:pPr>
            <a:endParaRPr lang="en-US" sz="1600" dirty="0"/>
          </a:p>
        </p:txBody>
      </p:sp>
      <p:sp>
        <p:nvSpPr>
          <p:cNvPr id="8" name="Title 1">
            <a:extLst>
              <a:ext uri="{FF2B5EF4-FFF2-40B4-BE49-F238E27FC236}">
                <a16:creationId xmlns:a16="http://schemas.microsoft.com/office/drawing/2014/main" id="{40DA0E09-C079-8946-8D9F-9FFE3581B3C3}"/>
              </a:ext>
            </a:extLst>
          </p:cNvPr>
          <p:cNvSpPr>
            <a:spLocks noGrp="1"/>
          </p:cNvSpPr>
          <p:nvPr>
            <p:ph type="title" idx="4294967295"/>
          </p:nvPr>
        </p:nvSpPr>
        <p:spPr>
          <a:xfrm>
            <a:off x="609600" y="1184253"/>
            <a:ext cx="10972800" cy="495200"/>
          </a:xfrm>
        </p:spPr>
        <p:txBody>
          <a:bodyPr>
            <a:noAutofit/>
          </a:bodyPr>
          <a:lstStyle/>
          <a:p>
            <a:r>
              <a:rPr lang="vi-VN" sz="3200" dirty="0">
                <a:solidFill>
                  <a:schemeClr val="accent1">
                    <a:lumMod val="50000"/>
                  </a:schemeClr>
                </a:solidFill>
                <a:latin typeface="Arial" panose="020B0604020202020204" pitchFamily="34" charset="0"/>
              </a:rPr>
              <a:t>Các giải pháp sử dụng năng lượng hiệu quả</a:t>
            </a:r>
            <a:endParaRPr lang="en-US" sz="3200" dirty="0">
              <a:solidFill>
                <a:schemeClr val="accent1">
                  <a:lumMod val="50000"/>
                </a:schemeClr>
              </a:solidFill>
            </a:endParaRPr>
          </a:p>
        </p:txBody>
      </p:sp>
    </p:spTree>
    <p:extLst>
      <p:ext uri="{BB962C8B-B14F-4D97-AF65-F5344CB8AC3E}">
        <p14:creationId xmlns:p14="http://schemas.microsoft.com/office/powerpoint/2010/main" val="2512175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6CBFBB6-D9DB-6E4F-F695-0B76FC141816}"/>
              </a:ext>
            </a:extLst>
          </p:cNvPr>
          <p:cNvSpPr txBox="1"/>
          <p:nvPr/>
        </p:nvSpPr>
        <p:spPr>
          <a:xfrm>
            <a:off x="1374085" y="2776417"/>
            <a:ext cx="9837254" cy="1305165"/>
          </a:xfrm>
          <a:prstGeom prst="rect">
            <a:avLst/>
          </a:prstGeom>
          <a:noFill/>
        </p:spPr>
        <p:txBody>
          <a:bodyPr wrap="square">
            <a:spAutoFit/>
          </a:bodyPr>
          <a:lstStyle/>
          <a:p>
            <a:pPr marL="514350" indent="-514350">
              <a:lnSpc>
                <a:spcPct val="150000"/>
              </a:lnSpc>
              <a:buAutoNum type="romanUcPeriod"/>
            </a:pPr>
            <a:r>
              <a:rPr lang="en-US" sz="2800" b="1" dirty="0">
                <a:solidFill>
                  <a:schemeClr val="accent1">
                    <a:lumMod val="50000"/>
                  </a:schemeClr>
                </a:solidFill>
                <a:latin typeface="Arial" panose="020B0604020202020204" pitchFamily="34" charset="0"/>
                <a:cs typeface="Arial" panose="020B0604020202020204" pitchFamily="34" charset="0"/>
              </a:rPr>
              <a:t>Thực trạng sử dụng năng lượng trong công nghiệp tại Việt Nam</a:t>
            </a:r>
          </a:p>
        </p:txBody>
      </p:sp>
    </p:spTree>
    <p:extLst>
      <p:ext uri="{BB962C8B-B14F-4D97-AF65-F5344CB8AC3E}">
        <p14:creationId xmlns:p14="http://schemas.microsoft.com/office/powerpoint/2010/main" val="29431933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07D6239-132A-CEDC-7725-9C7B1E5B1879}"/>
              </a:ext>
            </a:extLst>
          </p:cNvPr>
          <p:cNvSpPr>
            <a:spLocks noGrp="1"/>
          </p:cNvSpPr>
          <p:nvPr>
            <p:ph type="body" idx="4294967295"/>
          </p:nvPr>
        </p:nvSpPr>
        <p:spPr>
          <a:xfrm>
            <a:off x="609600" y="2163244"/>
            <a:ext cx="10972800" cy="4418957"/>
          </a:xfrm>
        </p:spPr>
        <p:txBody>
          <a:bodyPr>
            <a:noAutofit/>
          </a:bodyPr>
          <a:lstStyle/>
          <a:p>
            <a:pPr marL="0" indent="0">
              <a:lnSpc>
                <a:spcPct val="120000"/>
              </a:lnSpc>
              <a:buNone/>
            </a:pPr>
            <a:r>
              <a:rPr lang="en-US" sz="2400" b="1" dirty="0" err="1">
                <a:ea typeface="Aptos" panose="020B0004020202020204" pitchFamily="34" charset="0"/>
              </a:rPr>
              <a:t>Tiết</a:t>
            </a:r>
            <a:r>
              <a:rPr lang="en-US" sz="2400" b="1" dirty="0">
                <a:ea typeface="Aptos" panose="020B0004020202020204" pitchFamily="34" charset="0"/>
              </a:rPr>
              <a:t> </a:t>
            </a:r>
            <a:r>
              <a:rPr lang="en-US" sz="2400" b="1" dirty="0" err="1">
                <a:ea typeface="Aptos" panose="020B0004020202020204" pitchFamily="34" charset="0"/>
              </a:rPr>
              <a:t>kiệm</a:t>
            </a:r>
            <a:r>
              <a:rPr lang="en-US" sz="2400" b="1" dirty="0">
                <a:ea typeface="Aptos" panose="020B0004020202020204" pitchFamily="34" charset="0"/>
              </a:rPr>
              <a:t> </a:t>
            </a:r>
            <a:r>
              <a:rPr lang="en-US" sz="2400" b="1" dirty="0" err="1">
                <a:ea typeface="Aptos" panose="020B0004020202020204" pitchFamily="34" charset="0"/>
              </a:rPr>
              <a:t>nước</a:t>
            </a:r>
            <a:r>
              <a:rPr lang="en-US" sz="2400" b="1" dirty="0">
                <a:ea typeface="Aptos" panose="020B0004020202020204" pitchFamily="34" charset="0"/>
              </a:rPr>
              <a:t> </a:t>
            </a:r>
            <a:r>
              <a:rPr lang="en-US" sz="2400" b="1" dirty="0" err="1">
                <a:ea typeface="Aptos" panose="020B0004020202020204" pitchFamily="34" charset="0"/>
              </a:rPr>
              <a:t>trong</a:t>
            </a:r>
            <a:r>
              <a:rPr lang="en-US" sz="2400" b="1" dirty="0">
                <a:ea typeface="Aptos" panose="020B0004020202020204" pitchFamily="34" charset="0"/>
              </a:rPr>
              <a:t> </a:t>
            </a:r>
            <a:r>
              <a:rPr lang="en-US" sz="2400" b="1" dirty="0" err="1">
                <a:ea typeface="Aptos" panose="020B0004020202020204" pitchFamily="34" charset="0"/>
              </a:rPr>
              <a:t>quy</a:t>
            </a:r>
            <a:r>
              <a:rPr lang="en-US" sz="2400" b="1" dirty="0">
                <a:ea typeface="Aptos" panose="020B0004020202020204" pitchFamily="34" charset="0"/>
              </a:rPr>
              <a:t> </a:t>
            </a:r>
            <a:r>
              <a:rPr lang="en-US" sz="2400" b="1" dirty="0" err="1">
                <a:ea typeface="Aptos" panose="020B0004020202020204" pitchFamily="34" charset="0"/>
              </a:rPr>
              <a:t>trình</a:t>
            </a:r>
            <a:r>
              <a:rPr lang="en-US" sz="2400" b="1" dirty="0">
                <a:ea typeface="Aptos" panose="020B0004020202020204" pitchFamily="34" charset="0"/>
              </a:rPr>
              <a:t> </a:t>
            </a:r>
            <a:r>
              <a:rPr lang="en-US" sz="2400" b="1" dirty="0" err="1">
                <a:ea typeface="Aptos" panose="020B0004020202020204" pitchFamily="34" charset="0"/>
              </a:rPr>
              <a:t>nhuộm</a:t>
            </a:r>
            <a:r>
              <a:rPr lang="en-US" sz="2400" b="1" dirty="0">
                <a:ea typeface="Aptos" panose="020B0004020202020204" pitchFamily="34" charset="0"/>
              </a:rPr>
              <a:t> </a:t>
            </a:r>
            <a:r>
              <a:rPr lang="en-US" sz="2400" b="1" dirty="0" err="1">
                <a:ea typeface="Aptos" panose="020B0004020202020204" pitchFamily="34" charset="0"/>
              </a:rPr>
              <a:t>và</a:t>
            </a:r>
            <a:r>
              <a:rPr lang="en-US" sz="2400" b="1" dirty="0">
                <a:ea typeface="Aptos" panose="020B0004020202020204" pitchFamily="34" charset="0"/>
              </a:rPr>
              <a:t> </a:t>
            </a:r>
            <a:r>
              <a:rPr lang="en-US" sz="2400" b="1" dirty="0" err="1">
                <a:ea typeface="Aptos" panose="020B0004020202020204" pitchFamily="34" charset="0"/>
              </a:rPr>
              <a:t>giặt</a:t>
            </a:r>
            <a:endParaRPr lang="en-US" sz="2400" b="1" dirty="0"/>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Áp</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dụng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công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nghệ</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nhuộm</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ít</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nước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hoặc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nhuộm</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không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nước</a:t>
            </a:r>
            <a:r>
              <a:rPr lang="en-US" sz="2400" dirty="0">
                <a:latin typeface="+mn-lt"/>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Tái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sử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dụng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nước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thải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sau</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khi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xử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lý</a:t>
            </a:r>
            <a:r>
              <a:rPr lang="en-US" sz="2400" dirty="0">
                <a:latin typeface="+mn-lt"/>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Kiểm</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soát</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chặt</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chẽ</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lượng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nước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sử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dụng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trong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từng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khâu</a:t>
            </a:r>
            <a:r>
              <a:rPr lang="en-US" sz="2400" dirty="0">
                <a:latin typeface="+mn-lt"/>
                <a:ea typeface="Aptos" panose="020B0004020202020204" pitchFamily="34" charset="0"/>
                <a:cs typeface="Arial" panose="020B0604020202020204" pitchFamily="34" charset="0"/>
              </a:rPr>
              <a:t>.</a:t>
            </a:r>
            <a:endParaRPr lang="vi-VN" sz="2400" dirty="0">
              <a:latin typeface="+mn-lt"/>
              <a:ea typeface="Aptos" panose="020B0004020202020204" pitchFamily="34" charset="0"/>
              <a:cs typeface="Arial" panose="020B0604020202020204" pitchFamily="34" charset="0"/>
            </a:endParaRPr>
          </a:p>
          <a:p>
            <a:pPr marL="0" indent="0">
              <a:lnSpc>
                <a:spcPct val="120000"/>
              </a:lnSpc>
              <a:buSzPts val="1000"/>
              <a:buNone/>
              <a:tabLst>
                <a:tab pos="1219170" algn="l"/>
              </a:tabLst>
            </a:pPr>
            <a:r>
              <a:rPr lang="en-US" sz="2400" b="1" dirty="0" err="1">
                <a:ea typeface="Aptos" panose="020B0004020202020204" pitchFamily="34" charset="0"/>
              </a:rPr>
              <a:t>Giảm</a:t>
            </a:r>
            <a:r>
              <a:rPr lang="en-US" sz="2400" b="1" dirty="0">
                <a:ea typeface="Aptos" panose="020B0004020202020204" pitchFamily="34" charset="0"/>
              </a:rPr>
              <a:t> </a:t>
            </a:r>
            <a:r>
              <a:rPr lang="en-US" sz="2400" b="1" dirty="0" err="1">
                <a:ea typeface="Aptos" panose="020B0004020202020204" pitchFamily="34" charset="0"/>
              </a:rPr>
              <a:t>phát</a:t>
            </a:r>
            <a:r>
              <a:rPr lang="en-US" sz="2400" b="1" dirty="0">
                <a:ea typeface="Aptos" panose="020B0004020202020204" pitchFamily="34" charset="0"/>
              </a:rPr>
              <a:t> </a:t>
            </a:r>
            <a:r>
              <a:rPr lang="en-US" sz="2400" b="1" dirty="0" err="1">
                <a:ea typeface="Aptos" panose="020B0004020202020204" pitchFamily="34" charset="0"/>
              </a:rPr>
              <a:t>thải</a:t>
            </a:r>
            <a:r>
              <a:rPr lang="en-US" sz="2400" b="1" dirty="0">
                <a:ea typeface="Aptos" panose="020B0004020202020204" pitchFamily="34" charset="0"/>
              </a:rPr>
              <a:t> </a:t>
            </a:r>
            <a:r>
              <a:rPr lang="en-US" sz="2400" b="1" dirty="0" err="1">
                <a:ea typeface="Aptos" panose="020B0004020202020204" pitchFamily="34" charset="0"/>
              </a:rPr>
              <a:t>và</a:t>
            </a:r>
            <a:r>
              <a:rPr lang="en-US" sz="2400" b="1" dirty="0">
                <a:ea typeface="Aptos" panose="020B0004020202020204" pitchFamily="34" charset="0"/>
              </a:rPr>
              <a:t> </a:t>
            </a:r>
            <a:r>
              <a:rPr lang="en-US" sz="2400" b="1" dirty="0" err="1">
                <a:ea typeface="Aptos" panose="020B0004020202020204" pitchFamily="34" charset="0"/>
              </a:rPr>
              <a:t>tiết</a:t>
            </a:r>
            <a:r>
              <a:rPr lang="en-US" sz="2400" b="1" dirty="0">
                <a:ea typeface="Aptos" panose="020B0004020202020204" pitchFamily="34" charset="0"/>
              </a:rPr>
              <a:t> </a:t>
            </a:r>
            <a:r>
              <a:rPr lang="en-US" sz="2400" b="1" dirty="0" err="1">
                <a:ea typeface="Aptos" panose="020B0004020202020204" pitchFamily="34" charset="0"/>
              </a:rPr>
              <a:t>kiệm</a:t>
            </a:r>
            <a:r>
              <a:rPr lang="en-US" sz="2400" b="1" dirty="0">
                <a:ea typeface="Aptos" panose="020B0004020202020204" pitchFamily="34" charset="0"/>
              </a:rPr>
              <a:t> chi </a:t>
            </a:r>
            <a:r>
              <a:rPr lang="en-US" sz="2400" b="1" dirty="0" err="1">
                <a:ea typeface="Aptos" panose="020B0004020202020204" pitchFamily="34" charset="0"/>
              </a:rPr>
              <a:t>phí</a:t>
            </a:r>
            <a:r>
              <a:rPr lang="en-US" sz="2400" b="1" dirty="0">
                <a:ea typeface="Aptos" panose="020B0004020202020204" pitchFamily="34" charset="0"/>
              </a:rPr>
              <a:t> </a:t>
            </a:r>
            <a:r>
              <a:rPr lang="en-US" sz="2400" b="1" dirty="0" err="1">
                <a:ea typeface="Aptos" panose="020B0004020202020204" pitchFamily="34" charset="0"/>
              </a:rPr>
              <a:t>xử</a:t>
            </a:r>
            <a:r>
              <a:rPr lang="en-US" sz="2400" b="1" dirty="0">
                <a:ea typeface="Aptos" panose="020B0004020202020204" pitchFamily="34" charset="0"/>
              </a:rPr>
              <a:t> </a:t>
            </a:r>
            <a:r>
              <a:rPr lang="en-US" sz="2400" b="1" dirty="0" err="1">
                <a:ea typeface="Aptos" panose="020B0004020202020204" pitchFamily="34" charset="0"/>
              </a:rPr>
              <a:t>lý</a:t>
            </a:r>
            <a:endParaRPr lang="en-US" sz="2400" b="1" dirty="0"/>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Sử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dụng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vật</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liệu</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thân</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thiện</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với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môi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trường</a:t>
            </a:r>
            <a:r>
              <a:rPr lang="en-US" sz="2400" dirty="0">
                <a:latin typeface="+mn-lt"/>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Xử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lý</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khí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thải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và</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nước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thải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bằng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công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nghệ</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hiện</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đại</a:t>
            </a:r>
            <a:r>
              <a:rPr lang="en-US" sz="2400" dirty="0">
                <a:latin typeface="+mn-lt"/>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Tích</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hợp</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các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quy</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trình</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xanh</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để</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giảm</a:t>
            </a:r>
            <a:r>
              <a:rPr lang="en-US" sz="2400" dirty="0">
                <a:latin typeface="+mn-lt"/>
                <a:ea typeface="Aptos" panose="020B0004020202020204" pitchFamily="34" charset="0"/>
                <a:cs typeface="Arial" panose="020B0604020202020204" pitchFamily="34" charset="0"/>
              </a:rPr>
              <a:t> chi </a:t>
            </a:r>
            <a:r>
              <a:rPr lang="en-US" sz="2400" dirty="0" err="1">
                <a:latin typeface="+mn-lt"/>
                <a:ea typeface="Aptos" panose="020B0004020202020204" pitchFamily="34" charset="0"/>
                <a:cs typeface="Arial" panose="020B0604020202020204" pitchFamily="34" charset="0"/>
              </a:rPr>
              <a:t>phí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và</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tăng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hiệu</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quả</a:t>
            </a:r>
            <a:r>
              <a:rPr lang="en-US" sz="2400" dirty="0">
                <a:latin typeface="+mn-lt"/>
                <a:ea typeface="Aptos" panose="020B0004020202020204" pitchFamily="34" charset="0"/>
                <a:cs typeface="Arial" panose="020B0604020202020204" pitchFamily="34" charset="0"/>
              </a:rPr>
              <a:t>.</a:t>
            </a:r>
            <a:endParaRPr lang="vi-VN" sz="2400" dirty="0">
              <a:latin typeface="+mn-lt"/>
              <a:ea typeface="Aptos" panose="020B0004020202020204" pitchFamily="34" charset="0"/>
              <a:cs typeface="Arial" panose="020B0604020202020204" pitchFamily="34" charset="0"/>
            </a:endParaRPr>
          </a:p>
          <a:p>
            <a:pPr marL="1066773" lvl="1" indent="-457189">
              <a:lnSpc>
                <a:spcPct val="120000"/>
              </a:lnSpc>
              <a:buSzPts val="1000"/>
              <a:buFont typeface="Wingdings" pitchFamily="2" charset="2"/>
              <a:buChar char="v"/>
              <a:tabLst>
                <a:tab pos="1219170" algn="l"/>
              </a:tabLst>
            </a:pPr>
            <a:r>
              <a:rPr lang="en-US" sz="2400" dirty="0" err="1">
                <a:latin typeface="+mn-lt"/>
                <a:cs typeface="Arial" panose="020B0604020202020204" pitchFamily="34" charset="0"/>
              </a:rPr>
              <a:t>Loại</a:t>
            </a:r>
            <a:r>
              <a:rPr lang="en-US" sz="2400" dirty="0">
                <a:latin typeface="+mn-lt"/>
                <a:cs typeface="Arial" panose="020B0604020202020204" pitchFamily="34" charset="0"/>
              </a:rPr>
              <a:t> </a:t>
            </a:r>
            <a:r>
              <a:rPr lang="en-US" sz="2400" dirty="0" err="1">
                <a:latin typeface="+mn-lt"/>
                <a:cs typeface="Arial" panose="020B0604020202020204" pitchFamily="34" charset="0"/>
              </a:rPr>
              <a:t>bỏ</a:t>
            </a:r>
            <a:r>
              <a:rPr lang="en-US" sz="2400" dirty="0">
                <a:latin typeface="+mn-lt"/>
                <a:cs typeface="Arial" panose="020B0604020202020204" pitchFamily="34" charset="0"/>
              </a:rPr>
              <a:t> </a:t>
            </a:r>
            <a:r>
              <a:rPr lang="en-US" sz="2400" dirty="0" err="1">
                <a:latin typeface="+mn-lt"/>
                <a:cs typeface="Arial" panose="020B0604020202020204" pitchFamily="34" charset="0"/>
              </a:rPr>
              <a:t>lãng</a:t>
            </a:r>
            <a:r>
              <a:rPr lang="en-US" sz="2400" dirty="0">
                <a:latin typeface="+mn-lt"/>
                <a:cs typeface="Arial" panose="020B0604020202020204" pitchFamily="34" charset="0"/>
              </a:rPr>
              <a:t> </a:t>
            </a:r>
            <a:r>
              <a:rPr lang="en-US" sz="2400" dirty="0" err="1">
                <a:latin typeface="+mn-lt"/>
                <a:cs typeface="Arial" panose="020B0604020202020204" pitchFamily="34" charset="0"/>
              </a:rPr>
              <a:t>phí</a:t>
            </a:r>
            <a:r>
              <a:rPr lang="en-US" sz="2400" dirty="0">
                <a:latin typeface="+mn-lt"/>
                <a:cs typeface="Arial" panose="020B0604020202020204" pitchFamily="34" charset="0"/>
              </a:rPr>
              <a:t> </a:t>
            </a:r>
            <a:r>
              <a:rPr lang="en-US" sz="2400" dirty="0" err="1">
                <a:latin typeface="+mn-lt"/>
                <a:cs typeface="Arial" panose="020B0604020202020204" pitchFamily="34" charset="0"/>
              </a:rPr>
              <a:t>trong</a:t>
            </a:r>
            <a:r>
              <a:rPr lang="en-US" sz="2400" dirty="0">
                <a:latin typeface="+mn-lt"/>
                <a:cs typeface="Arial" panose="020B0604020202020204" pitchFamily="34" charset="0"/>
              </a:rPr>
              <a:t> </a:t>
            </a:r>
            <a:r>
              <a:rPr lang="en-US" sz="2400" dirty="0" err="1">
                <a:latin typeface="+mn-lt"/>
                <a:cs typeface="Arial" panose="020B0604020202020204" pitchFamily="34" charset="0"/>
              </a:rPr>
              <a:t>mọi</a:t>
            </a:r>
            <a:r>
              <a:rPr lang="en-US" sz="2400" dirty="0">
                <a:latin typeface="+mn-lt"/>
                <a:cs typeface="Arial" panose="020B0604020202020204" pitchFamily="34" charset="0"/>
              </a:rPr>
              <a:t> </a:t>
            </a:r>
            <a:r>
              <a:rPr lang="en-US" sz="2400" dirty="0" err="1">
                <a:latin typeface="+mn-lt"/>
                <a:cs typeface="Arial" panose="020B0604020202020204" pitchFamily="34" charset="0"/>
              </a:rPr>
              <a:t>khâu</a:t>
            </a:r>
            <a:r>
              <a:rPr lang="en-US" sz="2400" dirty="0">
                <a:latin typeface="+mn-lt"/>
                <a:cs typeface="Arial" panose="020B0604020202020204" pitchFamily="34" charset="0"/>
              </a:rPr>
              <a:t> </a:t>
            </a:r>
            <a:r>
              <a:rPr lang="en-US" sz="2400" dirty="0" err="1">
                <a:latin typeface="+mn-lt"/>
                <a:cs typeface="Arial" panose="020B0604020202020204" pitchFamily="34" charset="0"/>
              </a:rPr>
              <a:t>sản</a:t>
            </a:r>
            <a:r>
              <a:rPr lang="en-US" sz="2400" dirty="0">
                <a:latin typeface="+mn-lt"/>
                <a:cs typeface="Arial" panose="020B0604020202020204" pitchFamily="34" charset="0"/>
              </a:rPr>
              <a:t> </a:t>
            </a:r>
            <a:r>
              <a:rPr lang="en-US" sz="2400" dirty="0" err="1">
                <a:latin typeface="+mn-lt"/>
                <a:cs typeface="Arial" panose="020B0604020202020204" pitchFamily="34" charset="0"/>
              </a:rPr>
              <a:t>xuất</a:t>
            </a:r>
            <a:r>
              <a:rPr lang="en-US" sz="2400" dirty="0">
                <a:latin typeface="+mn-lt"/>
                <a:cs typeface="Arial" panose="020B0604020202020204" pitchFamily="34" charset="0"/>
              </a:rPr>
              <a:t>.</a:t>
            </a:r>
          </a:p>
          <a:p>
            <a:pPr marL="457189" indent="-457189">
              <a:lnSpc>
                <a:spcPct val="120000"/>
              </a:lnSpc>
              <a:buSzPts val="1000"/>
              <a:buFont typeface="Wingdings" pitchFamily="2" charset="2"/>
              <a:buChar char="v"/>
              <a:tabLst>
                <a:tab pos="1219170" algn="l"/>
              </a:tabLst>
            </a:pPr>
            <a:endParaRPr lang="en-US" sz="2400" dirty="0">
              <a:ea typeface="Aptos" panose="020B0004020202020204" pitchFamily="34" charset="0"/>
              <a:cs typeface="Arial" panose="020B0604020202020204" pitchFamily="34" charset="0"/>
            </a:endParaRPr>
          </a:p>
          <a:p>
            <a:pPr>
              <a:lnSpc>
                <a:spcPct val="120000"/>
              </a:lnSpc>
              <a:buFont typeface="Wingdings" pitchFamily="2" charset="2"/>
              <a:buChar char="v"/>
            </a:pPr>
            <a:endParaRPr lang="en-US" sz="2400" dirty="0"/>
          </a:p>
        </p:txBody>
      </p:sp>
      <p:sp>
        <p:nvSpPr>
          <p:cNvPr id="4" name="Title 1">
            <a:extLst>
              <a:ext uri="{FF2B5EF4-FFF2-40B4-BE49-F238E27FC236}">
                <a16:creationId xmlns:a16="http://schemas.microsoft.com/office/drawing/2014/main" id="{E0F3F8FC-71B5-D1B6-7E83-28FEC0645637}"/>
              </a:ext>
            </a:extLst>
          </p:cNvPr>
          <p:cNvSpPr>
            <a:spLocks noGrp="1"/>
          </p:cNvSpPr>
          <p:nvPr>
            <p:ph type="title" idx="4294967295"/>
          </p:nvPr>
        </p:nvSpPr>
        <p:spPr>
          <a:xfrm>
            <a:off x="609600" y="1217706"/>
            <a:ext cx="10972800" cy="495200"/>
          </a:xfrm>
        </p:spPr>
        <p:txBody>
          <a:bodyPr>
            <a:noAutofit/>
          </a:bodyPr>
          <a:lstStyle/>
          <a:p>
            <a:r>
              <a:rPr lang="vi-VN" sz="3200" dirty="0">
                <a:solidFill>
                  <a:schemeClr val="accent1">
                    <a:lumMod val="50000"/>
                  </a:schemeClr>
                </a:solidFill>
                <a:latin typeface="Arial" panose="020B0604020202020204" pitchFamily="34" charset="0"/>
              </a:rPr>
              <a:t>Các giải pháp sử dụng năng lượng hiệu quả</a:t>
            </a:r>
            <a:endParaRPr lang="en-US" sz="3200" dirty="0">
              <a:solidFill>
                <a:schemeClr val="accent1">
                  <a:lumMod val="50000"/>
                </a:schemeClr>
              </a:solidFill>
            </a:endParaRPr>
          </a:p>
        </p:txBody>
      </p:sp>
    </p:spTree>
    <p:extLst>
      <p:ext uri="{BB962C8B-B14F-4D97-AF65-F5344CB8AC3E}">
        <p14:creationId xmlns:p14="http://schemas.microsoft.com/office/powerpoint/2010/main" val="29254627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3A8DF-81E9-496A-8A1B-8FA68946FBD7}"/>
              </a:ext>
            </a:extLst>
          </p:cNvPr>
          <p:cNvSpPr>
            <a:spLocks noGrp="1"/>
          </p:cNvSpPr>
          <p:nvPr>
            <p:ph type="title" idx="4294967295"/>
          </p:nvPr>
        </p:nvSpPr>
        <p:spPr>
          <a:xfrm>
            <a:off x="609600" y="1155267"/>
            <a:ext cx="10972800" cy="495200"/>
          </a:xfrm>
          <a:noFill/>
          <a:ln>
            <a:noFill/>
          </a:ln>
        </p:spPr>
        <p:txBody>
          <a:bodyPr spcFirstLastPara="1" wrap="square" lIns="91425" tIns="91425" rIns="91425" bIns="91425" anchor="ctr" anchorCtr="0">
            <a:noAutofit/>
          </a:bodyPr>
          <a:lstStyle/>
          <a:p>
            <a:r>
              <a:rPr lang="en-US" sz="3200" dirty="0">
                <a:solidFill>
                  <a:schemeClr val="accent1">
                    <a:lumMod val="50000"/>
                  </a:schemeClr>
                </a:solidFill>
                <a:latin typeface="Arial" panose="020B0604020202020204" pitchFamily="34" charset="0"/>
              </a:rPr>
              <a:t>Thảo luận</a:t>
            </a:r>
          </a:p>
        </p:txBody>
      </p:sp>
      <p:sp>
        <p:nvSpPr>
          <p:cNvPr id="3" name="Text Placeholder 2">
            <a:extLst>
              <a:ext uri="{FF2B5EF4-FFF2-40B4-BE49-F238E27FC236}">
                <a16:creationId xmlns:a16="http://schemas.microsoft.com/office/drawing/2014/main" id="{EABF356E-EDF4-4388-B5E4-B064729163F3}"/>
              </a:ext>
            </a:extLst>
          </p:cNvPr>
          <p:cNvSpPr>
            <a:spLocks noGrp="1"/>
          </p:cNvSpPr>
          <p:nvPr>
            <p:ph type="body" idx="4294967295"/>
          </p:nvPr>
        </p:nvSpPr>
        <p:spPr>
          <a:xfrm>
            <a:off x="609600" y="1663933"/>
            <a:ext cx="10972800" cy="4038800"/>
          </a:xfrm>
        </p:spPr>
        <p:txBody>
          <a:bodyPr/>
          <a:lstStyle/>
          <a:p>
            <a:r>
              <a:rPr lang="en-US" dirty="0"/>
              <a:t>Điền nhanh bảng sau (ít nhất 5-7 vấn đề và cơ hội cho nhà máy): </a:t>
            </a:r>
          </a:p>
        </p:txBody>
      </p:sp>
      <p:graphicFrame>
        <p:nvGraphicFramePr>
          <p:cNvPr id="4" name="Table 3">
            <a:extLst>
              <a:ext uri="{FF2B5EF4-FFF2-40B4-BE49-F238E27FC236}">
                <a16:creationId xmlns:a16="http://schemas.microsoft.com/office/drawing/2014/main" id="{0B7DFD94-121D-47F9-948C-4E655CB0C87A}"/>
              </a:ext>
            </a:extLst>
          </p:cNvPr>
          <p:cNvGraphicFramePr>
            <a:graphicFrameLocks noGrp="1"/>
          </p:cNvGraphicFramePr>
          <p:nvPr>
            <p:extLst>
              <p:ext uri="{D42A27DB-BD31-4B8C-83A1-F6EECF244321}">
                <p14:modId xmlns:p14="http://schemas.microsoft.com/office/powerpoint/2010/main" val="3942868201"/>
              </p:ext>
            </p:extLst>
          </p:nvPr>
        </p:nvGraphicFramePr>
        <p:xfrm>
          <a:off x="609600" y="2555381"/>
          <a:ext cx="10972800" cy="1503936"/>
        </p:xfrm>
        <a:graphic>
          <a:graphicData uri="http://schemas.openxmlformats.org/drawingml/2006/table">
            <a:tbl>
              <a:tblPr>
                <a:tableStyleId>{5940675A-B579-460E-94D1-54222C63F5DA}</a:tableStyleId>
              </a:tblPr>
              <a:tblGrid>
                <a:gridCol w="3657600">
                  <a:extLst>
                    <a:ext uri="{9D8B030D-6E8A-4147-A177-3AD203B41FA5}">
                      <a16:colId xmlns:a16="http://schemas.microsoft.com/office/drawing/2014/main" val="1821017609"/>
                    </a:ext>
                  </a:extLst>
                </a:gridCol>
                <a:gridCol w="3657600">
                  <a:extLst>
                    <a:ext uri="{9D8B030D-6E8A-4147-A177-3AD203B41FA5}">
                      <a16:colId xmlns:a16="http://schemas.microsoft.com/office/drawing/2014/main" val="630747351"/>
                    </a:ext>
                  </a:extLst>
                </a:gridCol>
                <a:gridCol w="3657600">
                  <a:extLst>
                    <a:ext uri="{9D8B030D-6E8A-4147-A177-3AD203B41FA5}">
                      <a16:colId xmlns:a16="http://schemas.microsoft.com/office/drawing/2014/main" val="543831161"/>
                    </a:ext>
                  </a:extLst>
                </a:gridCol>
              </a:tblGrid>
              <a:tr h="0">
                <a:tc>
                  <a:txBody>
                    <a:bodyPr/>
                    <a:lstStyle/>
                    <a:p>
                      <a:pPr algn="ctr"/>
                      <a:r>
                        <a:rPr lang="vi-VN" b="1" dirty="0"/>
                        <a:t>Vấn đề tiêu thụ năng lượng</a:t>
                      </a:r>
                    </a:p>
                  </a:txBody>
                  <a:tcPr anchor="ctr">
                    <a:solidFill>
                      <a:schemeClr val="accent2"/>
                    </a:solidFill>
                  </a:tcPr>
                </a:tc>
                <a:tc>
                  <a:txBody>
                    <a:bodyPr/>
                    <a:lstStyle/>
                    <a:p>
                      <a:pPr algn="ctr"/>
                      <a:r>
                        <a:rPr lang="en-US" b="1" dirty="0"/>
                        <a:t>Ví dụ thực tế tại DN</a:t>
                      </a:r>
                    </a:p>
                  </a:txBody>
                  <a:tcPr anchor="ctr">
                    <a:solidFill>
                      <a:schemeClr val="accent2"/>
                    </a:solidFill>
                  </a:tcPr>
                </a:tc>
                <a:tc>
                  <a:txBody>
                    <a:bodyPr/>
                    <a:lstStyle/>
                    <a:p>
                      <a:pPr algn="ctr"/>
                      <a:r>
                        <a:rPr lang="vi-VN" b="1" dirty="0"/>
                        <a:t>Cơ hội cải thiện</a:t>
                      </a:r>
                    </a:p>
                  </a:txBody>
                  <a:tcPr anchor="ctr">
                    <a:solidFill>
                      <a:schemeClr val="accent2"/>
                    </a:solidFill>
                  </a:tcPr>
                </a:tc>
                <a:extLst>
                  <a:ext uri="{0D108BD9-81ED-4DB2-BD59-A6C34878D82A}">
                    <a16:rowId xmlns:a16="http://schemas.microsoft.com/office/drawing/2014/main" val="1942224846"/>
                  </a:ext>
                </a:extLst>
              </a:tr>
              <a:tr h="0">
                <a:tc>
                  <a:txBody>
                    <a:bodyPr/>
                    <a:lstStyle/>
                    <a:p>
                      <a:r>
                        <a:rPr lang="en-US"/>
                        <a:t>Máy nén khí rò rỉ</a:t>
                      </a:r>
                    </a:p>
                  </a:txBody>
                  <a:tcPr anchor="ctr"/>
                </a:tc>
                <a:tc>
                  <a:txBody>
                    <a:bodyPr/>
                    <a:lstStyle/>
                    <a:p>
                      <a:r>
                        <a:rPr lang="en-US" dirty="0"/>
                        <a:t>Nhà máy kéo sợi XYZ</a:t>
                      </a:r>
                    </a:p>
                  </a:txBody>
                  <a:tcPr anchor="ctr"/>
                </a:tc>
                <a:tc>
                  <a:txBody>
                    <a:bodyPr/>
                    <a:lstStyle/>
                    <a:p>
                      <a:r>
                        <a:rPr lang="en-US" dirty="0"/>
                        <a:t>Kiểm tra rò rỉ định kỳ,…</a:t>
                      </a:r>
                    </a:p>
                  </a:txBody>
                  <a:tcPr anchor="ctr"/>
                </a:tc>
                <a:extLst>
                  <a:ext uri="{0D108BD9-81ED-4DB2-BD59-A6C34878D82A}">
                    <a16:rowId xmlns:a16="http://schemas.microsoft.com/office/drawing/2014/main" val="1250671042"/>
                  </a:ext>
                </a:extLst>
              </a:tr>
              <a:tr h="0">
                <a:tc>
                  <a:txBody>
                    <a:bodyPr/>
                    <a:lstStyle/>
                    <a:p>
                      <a:r>
                        <a:rPr lang="vi-VN" dirty="0"/>
                        <a:t>Hơi thất thoát qua ống</a:t>
                      </a:r>
                    </a:p>
                  </a:txBody>
                  <a:tcPr anchor="ctr"/>
                </a:tc>
                <a:tc>
                  <a:txBody>
                    <a:bodyPr/>
                    <a:lstStyle/>
                    <a:p>
                      <a:r>
                        <a:rPr lang="en-US" dirty="0"/>
                        <a:t>...</a:t>
                      </a:r>
                    </a:p>
                  </a:txBody>
                  <a:tcPr anchor="ctr"/>
                </a:tc>
                <a:tc>
                  <a:txBody>
                    <a:bodyPr/>
                    <a:lstStyle/>
                    <a:p>
                      <a:r>
                        <a:rPr lang="en-US" dirty="0"/>
                        <a:t>Bọc cách nhiệt,…</a:t>
                      </a:r>
                    </a:p>
                  </a:txBody>
                  <a:tcPr anchor="ctr"/>
                </a:tc>
                <a:extLst>
                  <a:ext uri="{0D108BD9-81ED-4DB2-BD59-A6C34878D82A}">
                    <a16:rowId xmlns:a16="http://schemas.microsoft.com/office/drawing/2014/main" val="770777236"/>
                  </a:ext>
                </a:extLst>
              </a:tr>
              <a:tr h="0">
                <a:tc>
                  <a:txBody>
                    <a:bodyPr/>
                    <a:lstStyle/>
                    <a:p>
                      <a:r>
                        <a:rPr lang="en-US" dirty="0"/>
                        <a:t>…</a:t>
                      </a:r>
                      <a:endParaRPr lang="vi-VN" dirty="0"/>
                    </a:p>
                  </a:txBody>
                  <a:tcPr anchor="ctr"/>
                </a:tc>
                <a:tc>
                  <a:txBody>
                    <a:bodyPr/>
                    <a:lstStyle/>
                    <a:p>
                      <a:r>
                        <a:rPr lang="en-US" dirty="0"/>
                        <a:t>…</a:t>
                      </a:r>
                    </a:p>
                  </a:txBody>
                  <a:tcPr anchor="ctr"/>
                </a:tc>
                <a:tc>
                  <a:txBody>
                    <a:bodyPr/>
                    <a:lstStyle/>
                    <a:p>
                      <a:r>
                        <a:rPr lang="en-US" dirty="0"/>
                        <a:t>…</a:t>
                      </a:r>
                    </a:p>
                  </a:txBody>
                  <a:tcPr anchor="ctr"/>
                </a:tc>
                <a:extLst>
                  <a:ext uri="{0D108BD9-81ED-4DB2-BD59-A6C34878D82A}">
                    <a16:rowId xmlns:a16="http://schemas.microsoft.com/office/drawing/2014/main" val="740041199"/>
                  </a:ext>
                </a:extLst>
              </a:tr>
            </a:tbl>
          </a:graphicData>
        </a:graphic>
      </p:graphicFrame>
    </p:spTree>
    <p:extLst>
      <p:ext uri="{BB962C8B-B14F-4D97-AF65-F5344CB8AC3E}">
        <p14:creationId xmlns:p14="http://schemas.microsoft.com/office/powerpoint/2010/main" val="29343178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97281-20D1-496F-CC65-97BC283365D1}"/>
              </a:ext>
            </a:extLst>
          </p:cNvPr>
          <p:cNvSpPr>
            <a:spLocks noGrp="1"/>
          </p:cNvSpPr>
          <p:nvPr>
            <p:ph type="title" idx="4294967295"/>
          </p:nvPr>
        </p:nvSpPr>
        <p:spPr>
          <a:xfrm>
            <a:off x="609600" y="1108065"/>
            <a:ext cx="10972800" cy="627145"/>
          </a:xfrm>
        </p:spPr>
        <p:txBody>
          <a:bodyPr>
            <a:noAutofit/>
          </a:bodyPr>
          <a:lstStyle/>
          <a:p>
            <a:r>
              <a:rPr lang="vi-VN" sz="3200" dirty="0">
                <a:solidFill>
                  <a:schemeClr val="accent1">
                    <a:lumMod val="50000"/>
                  </a:schemeClr>
                </a:solidFill>
                <a:latin typeface="Arial" panose="020B0604020202020204" pitchFamily="34" charset="0"/>
              </a:rPr>
              <a:t>Ví dụ về TKNL tại nhà máy dệt may ở Việt Nam</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904B15A4-6A67-9817-018F-D9502D49D7C7}"/>
              </a:ext>
            </a:extLst>
          </p:cNvPr>
          <p:cNvSpPr>
            <a:spLocks noGrp="1"/>
          </p:cNvSpPr>
          <p:nvPr>
            <p:ph type="body" idx="4294967295"/>
          </p:nvPr>
        </p:nvSpPr>
        <p:spPr>
          <a:xfrm>
            <a:off x="609600" y="1735210"/>
            <a:ext cx="10972800" cy="4418957"/>
          </a:xfrm>
        </p:spPr>
        <p:txBody>
          <a:bodyPr>
            <a:noAutofit/>
          </a:bodyPr>
          <a:lstStyle/>
          <a:p>
            <a:pPr marL="186262" indent="0">
              <a:lnSpc>
                <a:spcPct val="130000"/>
              </a:lnSpc>
              <a:buNone/>
            </a:pPr>
            <a:r>
              <a:rPr lang="en-US" sz="2000" b="1" dirty="0"/>
              <a:t>1. </a:t>
            </a:r>
            <a:r>
              <a:rPr lang="vi-VN" sz="2000" b="1" dirty="0"/>
              <a:t>Một nhà máy may mặc tại TP. Hồ Chí Minh đã lắp đặt hệ thống tấm pin năng lượng mặt trời trên mái nhà xưởng.</a:t>
            </a:r>
          </a:p>
          <a:p>
            <a:pPr marL="186262" indent="0">
              <a:lnSpc>
                <a:spcPct val="130000"/>
              </a:lnSpc>
              <a:buNone/>
            </a:pPr>
            <a:r>
              <a:rPr lang="vi-VN" sz="2000" b="1" dirty="0"/>
              <a:t>Chi tiết:</a:t>
            </a:r>
          </a:p>
          <a:p>
            <a:pPr marL="1066773" lvl="1" indent="-457189">
              <a:lnSpc>
                <a:spcPct val="130000"/>
              </a:lnSpc>
              <a:buFont typeface="Wingdings" pitchFamily="2" charset="2"/>
              <a:buChar char="v"/>
            </a:pPr>
            <a:r>
              <a:rPr lang="vi-VN" sz="2000" dirty="0">
                <a:latin typeface="+mn-lt"/>
                <a:cs typeface="Arial" panose="020B0604020202020204" pitchFamily="34" charset="0"/>
              </a:rPr>
              <a:t>Công suất lắp đặt: 500 </a:t>
            </a:r>
            <a:r>
              <a:rPr lang="vi-VN" sz="2000" dirty="0" err="1">
                <a:latin typeface="+mn-lt"/>
                <a:cs typeface="Arial" panose="020B0604020202020204" pitchFamily="34" charset="0"/>
              </a:rPr>
              <a:t>kWp</a:t>
            </a:r>
            <a:r>
              <a:rPr lang="vi-VN" sz="2000" dirty="0">
                <a:latin typeface="+mn-lt"/>
                <a:cs typeface="Arial" panose="020B0604020202020204" pitchFamily="34" charset="0"/>
              </a:rPr>
              <a:t> (</a:t>
            </a:r>
            <a:r>
              <a:rPr lang="vi-VN" sz="2000" dirty="0" err="1">
                <a:latin typeface="+mn-lt"/>
                <a:cs typeface="Arial" panose="020B0604020202020204" pitchFamily="34" charset="0"/>
              </a:rPr>
              <a:t>kilowatt</a:t>
            </a:r>
            <a:r>
              <a:rPr lang="vi-VN" sz="2000" dirty="0">
                <a:latin typeface="+mn-lt"/>
                <a:cs typeface="Arial" panose="020B0604020202020204" pitchFamily="34" charset="0"/>
              </a:rPr>
              <a:t> </a:t>
            </a:r>
            <a:r>
              <a:rPr lang="vi-VN" sz="2000" dirty="0" err="1">
                <a:latin typeface="+mn-lt"/>
                <a:cs typeface="Arial" panose="020B0604020202020204" pitchFamily="34" charset="0"/>
              </a:rPr>
              <a:t>peak</a:t>
            </a:r>
            <a:r>
              <a:rPr lang="vi-VN" sz="2000" dirty="0">
                <a:latin typeface="+mn-lt"/>
                <a:cs typeface="Arial" panose="020B0604020202020204" pitchFamily="34" charset="0"/>
              </a:rPr>
              <a:t>).</a:t>
            </a:r>
          </a:p>
          <a:p>
            <a:pPr marL="1066773" lvl="1" indent="-457189">
              <a:lnSpc>
                <a:spcPct val="130000"/>
              </a:lnSpc>
              <a:buFont typeface="Wingdings" pitchFamily="2" charset="2"/>
              <a:buChar char="v"/>
            </a:pPr>
            <a:r>
              <a:rPr lang="vi-VN" sz="2000" dirty="0">
                <a:latin typeface="+mn-lt"/>
                <a:cs typeface="Arial" panose="020B0604020202020204" pitchFamily="34" charset="0"/>
              </a:rPr>
              <a:t>Tạo ra hơn 2.000 </a:t>
            </a:r>
            <a:r>
              <a:rPr lang="vi-VN" sz="2000" dirty="0" err="1">
                <a:latin typeface="+mn-lt"/>
                <a:cs typeface="Arial" panose="020B0604020202020204" pitchFamily="34" charset="0"/>
              </a:rPr>
              <a:t>kWh</a:t>
            </a:r>
            <a:r>
              <a:rPr lang="vi-VN" sz="2000" dirty="0">
                <a:latin typeface="+mn-lt"/>
                <a:cs typeface="Arial" panose="020B0604020202020204" pitchFamily="34" charset="0"/>
              </a:rPr>
              <a:t> mỗi ngày, đáp ứng 40% nhu cầu điện năng của nhà máy.</a:t>
            </a:r>
          </a:p>
          <a:p>
            <a:pPr marL="186262" indent="0">
              <a:lnSpc>
                <a:spcPct val="130000"/>
              </a:lnSpc>
              <a:buNone/>
            </a:pPr>
            <a:r>
              <a:rPr lang="vi-VN" sz="2000" b="1" dirty="0"/>
              <a:t>Lợi ích:</a:t>
            </a:r>
          </a:p>
          <a:p>
            <a:pPr marL="1066773" lvl="1" indent="-457189">
              <a:lnSpc>
                <a:spcPct val="130000"/>
              </a:lnSpc>
              <a:buFont typeface="Wingdings" pitchFamily="2" charset="2"/>
              <a:buChar char="v"/>
            </a:pPr>
            <a:r>
              <a:rPr lang="vi-VN" sz="2000" dirty="0">
                <a:latin typeface="+mn-lt"/>
                <a:cs typeface="Arial" panose="020B0604020202020204" pitchFamily="34" charset="0"/>
              </a:rPr>
              <a:t>Tiết kiệm 1,2 tỷ đồng mỗi năm tiền điện.</a:t>
            </a:r>
          </a:p>
          <a:p>
            <a:pPr marL="1066773" lvl="1" indent="-457189">
              <a:lnSpc>
                <a:spcPct val="130000"/>
              </a:lnSpc>
              <a:buFont typeface="Wingdings" pitchFamily="2" charset="2"/>
              <a:buChar char="v"/>
            </a:pPr>
            <a:r>
              <a:rPr lang="vi-VN" sz="2000" dirty="0">
                <a:latin typeface="+mn-lt"/>
                <a:cs typeface="Arial" panose="020B0604020202020204" pitchFamily="34" charset="0"/>
              </a:rPr>
              <a:t>Giảm đáng kể lượng phát thải CO2, góp phần vào phát triển bền vững.</a:t>
            </a:r>
          </a:p>
          <a:p>
            <a:pPr>
              <a:lnSpc>
                <a:spcPct val="130000"/>
              </a:lnSpc>
              <a:buFont typeface="Wingdings" pitchFamily="2" charset="2"/>
              <a:buChar char="v"/>
            </a:pPr>
            <a:endParaRPr lang="en-US" sz="2000" dirty="0"/>
          </a:p>
        </p:txBody>
      </p:sp>
    </p:spTree>
    <p:extLst>
      <p:ext uri="{BB962C8B-B14F-4D97-AF65-F5344CB8AC3E}">
        <p14:creationId xmlns:p14="http://schemas.microsoft.com/office/powerpoint/2010/main" val="12469957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99C66DA-C486-A6A2-709B-C827B7D4FE67}"/>
              </a:ext>
            </a:extLst>
          </p:cNvPr>
          <p:cNvSpPr>
            <a:spLocks noGrp="1"/>
          </p:cNvSpPr>
          <p:nvPr>
            <p:ph type="body" idx="4294967295"/>
          </p:nvPr>
        </p:nvSpPr>
        <p:spPr>
          <a:xfrm>
            <a:off x="609600" y="2262712"/>
            <a:ext cx="10972800" cy="4038800"/>
          </a:xfrm>
        </p:spPr>
        <p:txBody>
          <a:bodyPr>
            <a:normAutofit fontScale="92500" lnSpcReduction="10000"/>
          </a:bodyPr>
          <a:lstStyle/>
          <a:p>
            <a:pPr marL="186262" indent="0">
              <a:lnSpc>
                <a:spcPct val="130000"/>
              </a:lnSpc>
              <a:buNone/>
            </a:pPr>
            <a:r>
              <a:rPr lang="en-US" sz="2400" b="1" dirty="0"/>
              <a:t>2. </a:t>
            </a:r>
            <a:r>
              <a:rPr lang="vi-VN" sz="2400" b="1" dirty="0"/>
              <a:t>Một công ty dệt may tại Bắc Ninh đã thay thế toàn bộ hệ thống đèn huỳnh quang cũ bằng đèn LED hiệu suất cao.</a:t>
            </a:r>
            <a:endParaRPr lang="en-US" sz="2400" b="1" dirty="0"/>
          </a:p>
          <a:p>
            <a:pPr marL="186262" indent="0">
              <a:lnSpc>
                <a:spcPct val="130000"/>
              </a:lnSpc>
              <a:buNone/>
            </a:pPr>
            <a:r>
              <a:rPr lang="vi-VN" sz="2400" b="1" dirty="0"/>
              <a:t>Chi tiết:</a:t>
            </a:r>
          </a:p>
          <a:p>
            <a:pPr marL="1066773" lvl="1" indent="-457189">
              <a:lnSpc>
                <a:spcPct val="130000"/>
              </a:lnSpc>
              <a:buFont typeface="Wingdings" pitchFamily="2" charset="2"/>
              <a:buChar char="v"/>
            </a:pPr>
            <a:r>
              <a:rPr lang="vi-VN" sz="2400" dirty="0">
                <a:latin typeface="+mn-lt"/>
                <a:cs typeface="Arial" panose="020B0604020202020204" pitchFamily="34" charset="0"/>
              </a:rPr>
              <a:t>Thay thế 1.000 bóng đèn LED trong toàn bộ nhà xưởng.</a:t>
            </a:r>
          </a:p>
          <a:p>
            <a:pPr marL="1066773" lvl="1" indent="-457189">
              <a:lnSpc>
                <a:spcPct val="130000"/>
              </a:lnSpc>
              <a:buFont typeface="Wingdings" pitchFamily="2" charset="2"/>
              <a:buChar char="v"/>
            </a:pPr>
            <a:r>
              <a:rPr lang="vi-VN" sz="2400" dirty="0">
                <a:latin typeface="+mn-lt"/>
                <a:cs typeface="Arial" panose="020B0604020202020204" pitchFamily="34" charset="0"/>
              </a:rPr>
              <a:t>Lắp đặt cảm biến chuyển động tại các khu vực ít sử dụng như kho hàng và hành lang.</a:t>
            </a:r>
          </a:p>
          <a:p>
            <a:pPr>
              <a:lnSpc>
                <a:spcPct val="130000"/>
              </a:lnSpc>
              <a:buFont typeface="Wingdings" pitchFamily="2" charset="2"/>
              <a:buChar char="v"/>
            </a:pPr>
            <a:r>
              <a:rPr lang="vi-VN" sz="2400" b="1" dirty="0"/>
              <a:t>Lợi ích:</a:t>
            </a:r>
          </a:p>
          <a:p>
            <a:pPr marL="1066773" lvl="1" indent="-457189">
              <a:lnSpc>
                <a:spcPct val="130000"/>
              </a:lnSpc>
              <a:buFont typeface="Wingdings" pitchFamily="2" charset="2"/>
              <a:buChar char="v"/>
            </a:pPr>
            <a:r>
              <a:rPr lang="vi-VN" sz="2400" dirty="0">
                <a:latin typeface="+mn-lt"/>
                <a:cs typeface="Arial" panose="020B0604020202020204" pitchFamily="34" charset="0"/>
              </a:rPr>
              <a:t>Giảm 50% chi phí điện dành cho chiếu sáng.</a:t>
            </a:r>
          </a:p>
          <a:p>
            <a:pPr marL="1066773" lvl="1" indent="-457189">
              <a:lnSpc>
                <a:spcPct val="130000"/>
              </a:lnSpc>
              <a:buFont typeface="Wingdings" pitchFamily="2" charset="2"/>
              <a:buChar char="v"/>
            </a:pPr>
            <a:r>
              <a:rPr lang="vi-VN" sz="2400" dirty="0">
                <a:latin typeface="+mn-lt"/>
                <a:cs typeface="Arial" panose="020B0604020202020204" pitchFamily="34" charset="0"/>
              </a:rPr>
              <a:t>Kéo dài tuổi thọ hệ thống đèn, giảm chi phí bảo trì và thay thế.</a:t>
            </a:r>
          </a:p>
          <a:p>
            <a:pPr>
              <a:lnSpc>
                <a:spcPct val="130000"/>
              </a:lnSpc>
              <a:buFont typeface="Wingdings" pitchFamily="2" charset="2"/>
              <a:buChar char="v"/>
            </a:pPr>
            <a:endParaRPr lang="en-US" sz="1800" dirty="0"/>
          </a:p>
        </p:txBody>
      </p:sp>
      <p:sp>
        <p:nvSpPr>
          <p:cNvPr id="4" name="Title 1">
            <a:extLst>
              <a:ext uri="{FF2B5EF4-FFF2-40B4-BE49-F238E27FC236}">
                <a16:creationId xmlns:a16="http://schemas.microsoft.com/office/drawing/2014/main" id="{75A7AC59-6B8B-A8A0-266D-D150FA4C784F}"/>
              </a:ext>
            </a:extLst>
          </p:cNvPr>
          <p:cNvSpPr>
            <a:spLocks noGrp="1"/>
          </p:cNvSpPr>
          <p:nvPr>
            <p:ph type="title" idx="4294967295"/>
          </p:nvPr>
        </p:nvSpPr>
        <p:spPr>
          <a:xfrm>
            <a:off x="609600" y="1136730"/>
            <a:ext cx="10972800" cy="709913"/>
          </a:xfrm>
        </p:spPr>
        <p:txBody>
          <a:bodyPr>
            <a:normAutofit/>
          </a:bodyPr>
          <a:lstStyle/>
          <a:p>
            <a:r>
              <a:rPr lang="vi-VN" sz="3200" dirty="0">
                <a:solidFill>
                  <a:schemeClr val="accent1">
                    <a:lumMod val="50000"/>
                  </a:schemeClr>
                </a:solidFill>
                <a:latin typeface="Arial" panose="020B0604020202020204" pitchFamily="34" charset="0"/>
              </a:rPr>
              <a:t>Ví dụ về TKNL tại nhà máy dệt may ở Việt Nam</a:t>
            </a:r>
            <a:endParaRPr lang="en-US" sz="3200" dirty="0">
              <a:solidFill>
                <a:schemeClr val="accent1">
                  <a:lumMod val="50000"/>
                </a:schemeClr>
              </a:solidFill>
            </a:endParaRPr>
          </a:p>
        </p:txBody>
      </p:sp>
    </p:spTree>
    <p:extLst>
      <p:ext uri="{BB962C8B-B14F-4D97-AF65-F5344CB8AC3E}">
        <p14:creationId xmlns:p14="http://schemas.microsoft.com/office/powerpoint/2010/main" val="26047541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2130D9-60AD-E9F1-3DAC-460F7ECDC16A}"/>
              </a:ext>
            </a:extLst>
          </p:cNvPr>
          <p:cNvSpPr>
            <a:spLocks noGrp="1"/>
          </p:cNvSpPr>
          <p:nvPr>
            <p:ph type="body" idx="4294967295"/>
          </p:nvPr>
        </p:nvSpPr>
        <p:spPr>
          <a:xfrm>
            <a:off x="609600" y="2171006"/>
            <a:ext cx="10972800" cy="4987653"/>
          </a:xfrm>
        </p:spPr>
        <p:txBody>
          <a:bodyPr>
            <a:normAutofit/>
          </a:bodyPr>
          <a:lstStyle/>
          <a:p>
            <a:pPr marL="186262" indent="0">
              <a:lnSpc>
                <a:spcPct val="130000"/>
              </a:lnSpc>
              <a:buNone/>
            </a:pPr>
            <a:r>
              <a:rPr lang="en-US" sz="2400" b="1" dirty="0"/>
              <a:t>3. </a:t>
            </a:r>
            <a:r>
              <a:rPr lang="vi-VN" sz="2400" b="1" dirty="0"/>
              <a:t>Một nhà máy dệt nhuộm tại Bình Dương đã nâng cấp hệ thống nồi hơi và cách nhiệt đường ống dẫn hơi.</a:t>
            </a:r>
          </a:p>
          <a:p>
            <a:pPr marL="186262" indent="0">
              <a:lnSpc>
                <a:spcPct val="130000"/>
              </a:lnSpc>
              <a:buNone/>
            </a:pPr>
            <a:r>
              <a:rPr lang="vi-VN" sz="2400" b="1" dirty="0"/>
              <a:t>Chi tiết:</a:t>
            </a:r>
          </a:p>
          <a:p>
            <a:pPr marL="1066773" lvl="1" indent="-457189">
              <a:lnSpc>
                <a:spcPct val="130000"/>
              </a:lnSpc>
              <a:buFont typeface="Wingdings" pitchFamily="2" charset="2"/>
              <a:buChar char="v"/>
            </a:pPr>
            <a:r>
              <a:rPr lang="vi-VN" sz="2400" dirty="0">
                <a:latin typeface="+mn-lt"/>
                <a:cs typeface="Arial" panose="020B0604020202020204" pitchFamily="34" charset="0"/>
              </a:rPr>
              <a:t>Thay thế nồi hơi cũ bằng nồi hơi đốt khí tự nhiên hiệu suất cao.</a:t>
            </a:r>
          </a:p>
          <a:p>
            <a:pPr marL="1066773" lvl="1" indent="-457189">
              <a:lnSpc>
                <a:spcPct val="130000"/>
              </a:lnSpc>
              <a:buFont typeface="Wingdings" pitchFamily="2" charset="2"/>
              <a:buChar char="v"/>
            </a:pPr>
            <a:r>
              <a:rPr lang="vi-VN" sz="2400" dirty="0">
                <a:latin typeface="+mn-lt"/>
                <a:cs typeface="Arial" panose="020B0604020202020204" pitchFamily="34" charset="0"/>
              </a:rPr>
              <a:t>Bọc cách nhiệt toàn bộ đường ống dẫn hơi để giảm thất thoát nhiệt.</a:t>
            </a:r>
          </a:p>
          <a:p>
            <a:pPr marL="186262" indent="0">
              <a:lnSpc>
                <a:spcPct val="130000"/>
              </a:lnSpc>
              <a:buNone/>
            </a:pPr>
            <a:r>
              <a:rPr lang="vi-VN" sz="2400" b="1" dirty="0"/>
              <a:t>Lợi ích:</a:t>
            </a:r>
          </a:p>
          <a:p>
            <a:pPr marL="1066773" lvl="1" indent="-457189">
              <a:lnSpc>
                <a:spcPct val="130000"/>
              </a:lnSpc>
              <a:buFont typeface="Wingdings" pitchFamily="2" charset="2"/>
              <a:buChar char="v"/>
            </a:pPr>
            <a:r>
              <a:rPr lang="vi-VN" sz="2400" dirty="0">
                <a:latin typeface="+mn-lt"/>
                <a:cs typeface="Arial" panose="020B0604020202020204" pitchFamily="34" charset="0"/>
              </a:rPr>
              <a:t>Giảm tiêu thụ nhiên liệu đốt tới 20%.</a:t>
            </a:r>
          </a:p>
          <a:p>
            <a:pPr marL="1066773" lvl="1" indent="-457189">
              <a:lnSpc>
                <a:spcPct val="130000"/>
              </a:lnSpc>
              <a:buFont typeface="Wingdings" pitchFamily="2" charset="2"/>
              <a:buChar char="v"/>
            </a:pPr>
            <a:r>
              <a:rPr lang="vi-VN" sz="2400" dirty="0">
                <a:latin typeface="+mn-lt"/>
                <a:cs typeface="Arial" panose="020B0604020202020204" pitchFamily="34" charset="0"/>
              </a:rPr>
              <a:t>Tiết kiệm hơn 500 triệu đồng chi phí nhiên liệu mỗi năm.</a:t>
            </a:r>
          </a:p>
        </p:txBody>
      </p:sp>
      <p:sp>
        <p:nvSpPr>
          <p:cNvPr id="4" name="Title 1">
            <a:extLst>
              <a:ext uri="{FF2B5EF4-FFF2-40B4-BE49-F238E27FC236}">
                <a16:creationId xmlns:a16="http://schemas.microsoft.com/office/drawing/2014/main" id="{2FBAF07E-A48D-DE55-9F41-71F1D2434EFD}"/>
              </a:ext>
            </a:extLst>
          </p:cNvPr>
          <p:cNvSpPr>
            <a:spLocks noGrp="1"/>
          </p:cNvSpPr>
          <p:nvPr>
            <p:ph type="title" idx="4294967295"/>
          </p:nvPr>
        </p:nvSpPr>
        <p:spPr>
          <a:xfrm>
            <a:off x="609600" y="1124215"/>
            <a:ext cx="10972800" cy="709563"/>
          </a:xfrm>
        </p:spPr>
        <p:txBody>
          <a:bodyPr>
            <a:normAutofit/>
          </a:bodyPr>
          <a:lstStyle/>
          <a:p>
            <a:r>
              <a:rPr lang="vi-VN" sz="3200" dirty="0">
                <a:solidFill>
                  <a:schemeClr val="accent1">
                    <a:lumMod val="50000"/>
                  </a:schemeClr>
                </a:solidFill>
                <a:latin typeface="Arial" panose="020B0604020202020204" pitchFamily="34" charset="0"/>
              </a:rPr>
              <a:t>Ví dụ về TKNL tại nhà máy dệt may ở Việt Nam</a:t>
            </a:r>
            <a:endParaRPr lang="en-US" sz="3200" dirty="0">
              <a:solidFill>
                <a:schemeClr val="accent1">
                  <a:lumMod val="50000"/>
                </a:schemeClr>
              </a:solidFill>
            </a:endParaRPr>
          </a:p>
        </p:txBody>
      </p:sp>
    </p:spTree>
    <p:extLst>
      <p:ext uri="{BB962C8B-B14F-4D97-AF65-F5344CB8AC3E}">
        <p14:creationId xmlns:p14="http://schemas.microsoft.com/office/powerpoint/2010/main" val="355492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C7E093-F430-F74D-1BC5-D55324A99BFC}"/>
              </a:ext>
            </a:extLst>
          </p:cNvPr>
          <p:cNvSpPr>
            <a:spLocks noGrp="1"/>
          </p:cNvSpPr>
          <p:nvPr>
            <p:ph type="body" idx="4294967295"/>
          </p:nvPr>
        </p:nvSpPr>
        <p:spPr>
          <a:xfrm>
            <a:off x="609600" y="2169219"/>
            <a:ext cx="10972800" cy="4379628"/>
          </a:xfrm>
        </p:spPr>
        <p:txBody>
          <a:bodyPr>
            <a:noAutofit/>
          </a:bodyPr>
          <a:lstStyle/>
          <a:p>
            <a:pPr marL="186262" indent="0">
              <a:lnSpc>
                <a:spcPct val="130000"/>
              </a:lnSpc>
              <a:buNone/>
            </a:pPr>
            <a:r>
              <a:rPr lang="en-US" sz="2400" b="1" dirty="0"/>
              <a:t>4. </a:t>
            </a:r>
            <a:r>
              <a:rPr lang="vi-VN" sz="2400" b="1" dirty="0"/>
              <a:t>Một doanh nghiệp dệt nhuộm tại Bình Dương đã đầu tư hệ thống tái chế nước thải.</a:t>
            </a:r>
          </a:p>
          <a:p>
            <a:pPr marL="186262" indent="0">
              <a:lnSpc>
                <a:spcPct val="130000"/>
              </a:lnSpc>
              <a:buNone/>
            </a:pPr>
            <a:r>
              <a:rPr lang="vi-VN" sz="2400" b="1" dirty="0"/>
              <a:t>Kết quả:</a:t>
            </a:r>
          </a:p>
          <a:p>
            <a:pPr marL="1066773" lvl="1" indent="-457189">
              <a:lnSpc>
                <a:spcPct val="130000"/>
              </a:lnSpc>
              <a:buFont typeface="Wingdings" pitchFamily="2" charset="2"/>
              <a:buChar char="v"/>
            </a:pPr>
            <a:r>
              <a:rPr lang="vi-VN" sz="2400" dirty="0">
                <a:latin typeface="+mn-lt"/>
                <a:cs typeface="Arial" panose="020B0604020202020204" pitchFamily="34" charset="0"/>
              </a:rPr>
              <a:t>70% lượng nước sử dụng được tái chế để dùng lại.</a:t>
            </a:r>
          </a:p>
          <a:p>
            <a:pPr marL="1066773" lvl="1" indent="-457189">
              <a:lnSpc>
                <a:spcPct val="130000"/>
              </a:lnSpc>
              <a:buFont typeface="Wingdings" pitchFamily="2" charset="2"/>
              <a:buChar char="v"/>
            </a:pPr>
            <a:r>
              <a:rPr lang="vi-VN" sz="2400" dirty="0">
                <a:latin typeface="+mn-lt"/>
                <a:cs typeface="Arial" panose="020B0604020202020204" pitchFamily="34" charset="0"/>
              </a:rPr>
              <a:t>Giảm chi phí nước sạch và phí xử lý nước thải.</a:t>
            </a:r>
          </a:p>
          <a:p>
            <a:pPr marL="186262" indent="0">
              <a:lnSpc>
                <a:spcPct val="130000"/>
              </a:lnSpc>
              <a:buNone/>
            </a:pPr>
            <a:r>
              <a:rPr lang="vi-VN" sz="2400" b="1" dirty="0"/>
              <a:t>Thực tế:</a:t>
            </a:r>
          </a:p>
          <a:p>
            <a:pPr marL="1066773" lvl="1" indent="-457189">
              <a:lnSpc>
                <a:spcPct val="130000"/>
              </a:lnSpc>
              <a:buFont typeface="Wingdings" pitchFamily="2" charset="2"/>
              <a:buChar char="v"/>
            </a:pPr>
            <a:r>
              <a:rPr lang="vi-VN" sz="2400" dirty="0">
                <a:latin typeface="+mn-lt"/>
                <a:cs typeface="Arial" panose="020B0604020202020204" pitchFamily="34" charset="0"/>
              </a:rPr>
              <a:t>Kết hợp công nghệ xử lý sinh học và hóa học.</a:t>
            </a:r>
          </a:p>
          <a:p>
            <a:pPr marL="1066773" lvl="1" indent="-457189">
              <a:lnSpc>
                <a:spcPct val="130000"/>
              </a:lnSpc>
              <a:buFont typeface="Wingdings" pitchFamily="2" charset="2"/>
              <a:buChar char="v"/>
            </a:pPr>
            <a:r>
              <a:rPr lang="vi-VN" sz="2400" dirty="0">
                <a:latin typeface="+mn-lt"/>
                <a:cs typeface="Arial" panose="020B0604020202020204" pitchFamily="34" charset="0"/>
              </a:rPr>
              <a:t>Lắp đặt hệ thống kiểm soát lưu lượng nước để tránh lãng phí.</a:t>
            </a:r>
          </a:p>
        </p:txBody>
      </p:sp>
      <p:sp>
        <p:nvSpPr>
          <p:cNvPr id="4" name="Title 1">
            <a:extLst>
              <a:ext uri="{FF2B5EF4-FFF2-40B4-BE49-F238E27FC236}">
                <a16:creationId xmlns:a16="http://schemas.microsoft.com/office/drawing/2014/main" id="{EB8391AE-ABCE-F1E3-BF05-BFB8625C6B2E}"/>
              </a:ext>
            </a:extLst>
          </p:cNvPr>
          <p:cNvSpPr>
            <a:spLocks noGrp="1"/>
          </p:cNvSpPr>
          <p:nvPr>
            <p:ph type="title" idx="4294967295"/>
          </p:nvPr>
        </p:nvSpPr>
        <p:spPr>
          <a:xfrm>
            <a:off x="609600" y="1020537"/>
            <a:ext cx="10972800" cy="814440"/>
          </a:xfrm>
        </p:spPr>
        <p:txBody>
          <a:bodyPr>
            <a:normAutofit/>
          </a:bodyPr>
          <a:lstStyle/>
          <a:p>
            <a:r>
              <a:rPr lang="vi-VN" sz="3200" dirty="0">
                <a:solidFill>
                  <a:schemeClr val="accent1">
                    <a:lumMod val="50000"/>
                  </a:schemeClr>
                </a:solidFill>
                <a:latin typeface="Arial" panose="020B0604020202020204" pitchFamily="34" charset="0"/>
              </a:rPr>
              <a:t>Ví dụ về TKNL tại nhà máy dệt may ở Việt Nam</a:t>
            </a:r>
            <a:endParaRPr lang="en-US" sz="3200" dirty="0">
              <a:solidFill>
                <a:schemeClr val="accent1">
                  <a:lumMod val="50000"/>
                </a:schemeClr>
              </a:solidFill>
            </a:endParaRPr>
          </a:p>
        </p:txBody>
      </p:sp>
    </p:spTree>
    <p:extLst>
      <p:ext uri="{BB962C8B-B14F-4D97-AF65-F5344CB8AC3E}">
        <p14:creationId xmlns:p14="http://schemas.microsoft.com/office/powerpoint/2010/main" val="33273401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B4CCB-39AD-FE88-766E-0F0D8A8E493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4C382E9-EBE8-0C48-FD9E-08094EC884D9}"/>
              </a:ext>
            </a:extLst>
          </p:cNvPr>
          <p:cNvSpPr>
            <a:spLocks noGrp="1"/>
          </p:cNvSpPr>
          <p:nvPr>
            <p:ph type="title" idx="4294967295"/>
          </p:nvPr>
        </p:nvSpPr>
        <p:spPr>
          <a:xfrm>
            <a:off x="575542" y="1065142"/>
            <a:ext cx="10972800" cy="814440"/>
          </a:xfrm>
        </p:spPr>
        <p:txBody>
          <a:bodyPr>
            <a:normAutofit/>
          </a:bodyPr>
          <a:lstStyle/>
          <a:p>
            <a:r>
              <a:rPr lang="en-US" sz="3200" dirty="0">
                <a:solidFill>
                  <a:schemeClr val="accent1">
                    <a:lumMod val="50000"/>
                  </a:schemeClr>
                </a:solidFill>
                <a:latin typeface="+mj-lt"/>
              </a:rPr>
              <a:t>Ví dụ về TKNL ngành dệt may trên thế giới</a:t>
            </a:r>
          </a:p>
        </p:txBody>
      </p:sp>
      <p:sp>
        <p:nvSpPr>
          <p:cNvPr id="3" name="TextBox 2">
            <a:extLst>
              <a:ext uri="{FF2B5EF4-FFF2-40B4-BE49-F238E27FC236}">
                <a16:creationId xmlns:a16="http://schemas.microsoft.com/office/drawing/2014/main" id="{AE57273B-9912-7B24-0072-D83D2BADEE99}"/>
              </a:ext>
            </a:extLst>
          </p:cNvPr>
          <p:cNvSpPr txBox="1"/>
          <p:nvPr/>
        </p:nvSpPr>
        <p:spPr>
          <a:xfrm>
            <a:off x="575542" y="2035120"/>
            <a:ext cx="6733309" cy="2862322"/>
          </a:xfrm>
          <a:prstGeom prst="rect">
            <a:avLst/>
          </a:prstGeom>
          <a:noFill/>
        </p:spPr>
        <p:txBody>
          <a:bodyPr wrap="square">
            <a:spAutoFit/>
          </a:bodyPr>
          <a:lstStyle/>
          <a:p>
            <a:r>
              <a:rPr lang="en-US" sz="1800" b="1">
                <a:latin typeface="+mn-lt"/>
              </a:rPr>
              <a:t>Công ty:</a:t>
            </a:r>
            <a:r>
              <a:rPr lang="en-US" sz="1800">
                <a:latin typeface="+mn-lt"/>
              </a:rPr>
              <a:t> </a:t>
            </a:r>
            <a:r>
              <a:rPr lang="en-US" sz="1800" dirty="0" err="1">
                <a:latin typeface="+mn-lt"/>
              </a:rPr>
              <a:t>Tamijuddin</a:t>
            </a:r>
            <a:r>
              <a:rPr lang="en-US" sz="1800" dirty="0">
                <a:latin typeface="+mn-lt"/>
              </a:rPr>
              <a:t> Textile Mills Limited</a:t>
            </a:r>
            <a:br>
              <a:rPr lang="en-US" sz="1800">
                <a:latin typeface="+mn-lt"/>
              </a:rPr>
            </a:br>
            <a:r>
              <a:rPr lang="en-US" sz="1800" b="1">
                <a:latin typeface="+mn-lt"/>
              </a:rPr>
              <a:t>Địa điểm:</a:t>
            </a:r>
            <a:r>
              <a:rPr lang="en-US" sz="1800">
                <a:latin typeface="+mn-lt"/>
              </a:rPr>
              <a:t> </a:t>
            </a:r>
            <a:r>
              <a:rPr lang="en-US" sz="1800" dirty="0">
                <a:latin typeface="+mn-lt"/>
              </a:rPr>
              <a:t>Gazipur, Bangladesh</a:t>
            </a:r>
            <a:br>
              <a:rPr lang="en-US" sz="1800">
                <a:latin typeface="+mn-lt"/>
              </a:rPr>
            </a:br>
            <a:r>
              <a:rPr lang="en-US" sz="1800" b="1">
                <a:latin typeface="+mn-lt"/>
              </a:rPr>
              <a:t>Ngành:</a:t>
            </a:r>
            <a:r>
              <a:rPr lang="en-US" sz="1800">
                <a:latin typeface="+mn-lt"/>
              </a:rPr>
              <a:t> </a:t>
            </a:r>
            <a:r>
              <a:rPr lang="en-US" sz="1800" dirty="0">
                <a:latin typeface="+mn-lt"/>
              </a:rPr>
              <a:t>Textile Manufacturing</a:t>
            </a:r>
          </a:p>
          <a:p>
            <a:r>
              <a:rPr lang="en-US" sz="1800" b="1">
                <a:latin typeface="+mn-lt"/>
              </a:rPr>
              <a:t>Bối cảnh</a:t>
            </a:r>
            <a:endParaRPr lang="en-US" sz="1800" b="1" dirty="0">
              <a:latin typeface="+mn-lt"/>
            </a:endParaRPr>
          </a:p>
          <a:p>
            <a:r>
              <a:rPr lang="vi-VN" sz="1800">
                <a:latin typeface="+mn-lt"/>
              </a:rPr>
              <a:t>Tamijuddin Textile Mills Limited đã tìm cách nâng cao hiệu quả sử dụng năng lượng và giảm phát thải khí nhà kính trong hoạt động của mình. Công ty nhận thấy rằng việc triển khai hệ thống Kết hợp nhiệt và điện (CHP) có thể tối ưu hóa tiêu thụ năng lượng bằng cách đồng thời tạo ra điện và nhiệt hữu ích từ cùng một nguồn năng lượng.</a:t>
            </a:r>
            <a:endParaRPr lang="en-US" sz="1800" dirty="0">
              <a:latin typeface="+mn-lt"/>
            </a:endParaRPr>
          </a:p>
        </p:txBody>
      </p:sp>
      <p:sp>
        <p:nvSpPr>
          <p:cNvPr id="6" name="TextBox 5">
            <a:extLst>
              <a:ext uri="{FF2B5EF4-FFF2-40B4-BE49-F238E27FC236}">
                <a16:creationId xmlns:a16="http://schemas.microsoft.com/office/drawing/2014/main" id="{F52BF0E5-AE0B-9646-0511-0B5376C6B8AF}"/>
              </a:ext>
            </a:extLst>
          </p:cNvPr>
          <p:cNvSpPr txBox="1"/>
          <p:nvPr/>
        </p:nvSpPr>
        <p:spPr>
          <a:xfrm>
            <a:off x="575542" y="4879359"/>
            <a:ext cx="6580909" cy="1754326"/>
          </a:xfrm>
          <a:prstGeom prst="rect">
            <a:avLst/>
          </a:prstGeom>
          <a:noFill/>
        </p:spPr>
        <p:txBody>
          <a:bodyPr wrap="square">
            <a:spAutoFit/>
          </a:bodyPr>
          <a:lstStyle/>
          <a:p>
            <a:r>
              <a:rPr lang="en-US" sz="1800" b="1" dirty="0">
                <a:latin typeface="+mn-lt"/>
              </a:rPr>
              <a:t>Lắp đặt Nhà máy đồng phát khí tự nhiên:</a:t>
            </a:r>
          </a:p>
          <a:p>
            <a:r>
              <a:rPr lang="vi-VN" sz="1800" dirty="0">
                <a:latin typeface="+mn-lt"/>
              </a:rPr>
              <a:t>Công ty đã lắp đặt một nhà máy đồng phát chạy bằng khí tự nhiên sử dụng động cơ khí INNIO’s Jenbacher JMS 420 GS NL, với tổng công suất là 6 MWe. Hệ thống này tạo ra điện một cách hiệu quả đồng thời thu hồi nhiệt thải để sử dụng cho các mục đích khác.</a:t>
            </a:r>
            <a:endParaRPr lang="en-US" sz="1800" dirty="0">
              <a:latin typeface="+mn-lt"/>
            </a:endParaRPr>
          </a:p>
        </p:txBody>
      </p:sp>
      <p:pic>
        <p:nvPicPr>
          <p:cNvPr id="1026" name="Picture 2" descr="Tamijuddin Textile Mills Reduce Waste and Increase Energy Efficiency - Case Study">
            <a:extLst>
              <a:ext uri="{FF2B5EF4-FFF2-40B4-BE49-F238E27FC236}">
                <a16:creationId xmlns:a16="http://schemas.microsoft.com/office/drawing/2014/main" id="{52974DAF-25C3-2DDB-9325-D7183E6378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2182" y="3075037"/>
            <a:ext cx="4496377" cy="3499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64475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B4CCB-39AD-FE88-766E-0F0D8A8E493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4C382E9-EBE8-0C48-FD9E-08094EC884D9}"/>
              </a:ext>
            </a:extLst>
          </p:cNvPr>
          <p:cNvSpPr>
            <a:spLocks noGrp="1"/>
          </p:cNvSpPr>
          <p:nvPr>
            <p:ph type="title" idx="4294967295"/>
          </p:nvPr>
        </p:nvSpPr>
        <p:spPr>
          <a:xfrm>
            <a:off x="609600" y="1095978"/>
            <a:ext cx="10972800" cy="814440"/>
          </a:xfrm>
        </p:spPr>
        <p:txBody>
          <a:bodyPr>
            <a:normAutofit/>
          </a:bodyPr>
          <a:lstStyle/>
          <a:p>
            <a:r>
              <a:rPr lang="en-US" sz="3200" dirty="0">
                <a:solidFill>
                  <a:schemeClr val="accent1">
                    <a:lumMod val="50000"/>
                  </a:schemeClr>
                </a:solidFill>
              </a:rPr>
              <a:t>Ví dụ về TKNL ngành dệt may trên thế giới</a:t>
            </a:r>
          </a:p>
        </p:txBody>
      </p:sp>
      <p:graphicFrame>
        <p:nvGraphicFramePr>
          <p:cNvPr id="2" name="Table 1">
            <a:extLst>
              <a:ext uri="{FF2B5EF4-FFF2-40B4-BE49-F238E27FC236}">
                <a16:creationId xmlns:a16="http://schemas.microsoft.com/office/drawing/2014/main" id="{945BEA8E-8C1C-48BE-B84C-E2D9B9AEB6C6}"/>
              </a:ext>
            </a:extLst>
          </p:cNvPr>
          <p:cNvGraphicFramePr>
            <a:graphicFrameLocks noGrp="1"/>
          </p:cNvGraphicFramePr>
          <p:nvPr>
            <p:extLst>
              <p:ext uri="{D42A27DB-BD31-4B8C-83A1-F6EECF244321}">
                <p14:modId xmlns:p14="http://schemas.microsoft.com/office/powerpoint/2010/main" val="3823551858"/>
              </p:ext>
            </p:extLst>
          </p:nvPr>
        </p:nvGraphicFramePr>
        <p:xfrm>
          <a:off x="609600" y="2083403"/>
          <a:ext cx="10972800" cy="3678619"/>
        </p:xfrm>
        <a:graphic>
          <a:graphicData uri="http://schemas.openxmlformats.org/drawingml/2006/table">
            <a:tbl>
              <a:tblPr>
                <a:tableStyleId>{8A107856-5554-42FB-B03E-39F5DBC370BA}</a:tableStyleId>
              </a:tblPr>
              <a:tblGrid>
                <a:gridCol w="3657600">
                  <a:extLst>
                    <a:ext uri="{9D8B030D-6E8A-4147-A177-3AD203B41FA5}">
                      <a16:colId xmlns:a16="http://schemas.microsoft.com/office/drawing/2014/main" val="3701039063"/>
                    </a:ext>
                  </a:extLst>
                </a:gridCol>
                <a:gridCol w="3657600">
                  <a:extLst>
                    <a:ext uri="{9D8B030D-6E8A-4147-A177-3AD203B41FA5}">
                      <a16:colId xmlns:a16="http://schemas.microsoft.com/office/drawing/2014/main" val="3259773775"/>
                    </a:ext>
                  </a:extLst>
                </a:gridCol>
                <a:gridCol w="3657600">
                  <a:extLst>
                    <a:ext uri="{9D8B030D-6E8A-4147-A177-3AD203B41FA5}">
                      <a16:colId xmlns:a16="http://schemas.microsoft.com/office/drawing/2014/main" val="2105577791"/>
                    </a:ext>
                  </a:extLst>
                </a:gridCol>
              </a:tblGrid>
              <a:tr h="0">
                <a:tc>
                  <a:txBody>
                    <a:bodyPr/>
                    <a:lstStyle/>
                    <a:p>
                      <a:pPr algn="ctr"/>
                      <a:r>
                        <a:rPr lang="en-US" b="1" dirty="0"/>
                        <a:t>Case study</a:t>
                      </a:r>
                      <a:endParaRPr lang="en-US" dirty="0"/>
                    </a:p>
                  </a:txBody>
                  <a:tcPr anchor="ctr"/>
                </a:tc>
                <a:tc>
                  <a:txBody>
                    <a:bodyPr/>
                    <a:lstStyle/>
                    <a:p>
                      <a:pPr algn="ctr"/>
                      <a:r>
                        <a:rPr lang="en-US" b="1"/>
                        <a:t>Giải pháp</a:t>
                      </a:r>
                      <a:endParaRPr lang="en-US"/>
                    </a:p>
                  </a:txBody>
                  <a:tcPr anchor="ctr"/>
                </a:tc>
                <a:tc>
                  <a:txBody>
                    <a:bodyPr/>
                    <a:lstStyle/>
                    <a:p>
                      <a:pPr algn="ctr"/>
                      <a:r>
                        <a:rPr lang="en-US" b="1" dirty="0"/>
                        <a:t>Kết quả</a:t>
                      </a:r>
                      <a:endParaRPr lang="en-US" dirty="0"/>
                    </a:p>
                  </a:txBody>
                  <a:tcPr anchor="ctr"/>
                </a:tc>
                <a:extLst>
                  <a:ext uri="{0D108BD9-81ED-4DB2-BD59-A6C34878D82A}">
                    <a16:rowId xmlns:a16="http://schemas.microsoft.com/office/drawing/2014/main" val="3481855982"/>
                  </a:ext>
                </a:extLst>
              </a:tr>
              <a:tr h="0">
                <a:tc>
                  <a:txBody>
                    <a:bodyPr/>
                    <a:lstStyle/>
                    <a:p>
                      <a:r>
                        <a:rPr lang="en-US"/>
                        <a:t>Nhà máy may (TP.HCM)</a:t>
                      </a:r>
                    </a:p>
                  </a:txBody>
                  <a:tcPr anchor="ctr"/>
                </a:tc>
                <a:tc>
                  <a:txBody>
                    <a:bodyPr/>
                    <a:lstStyle/>
                    <a:p>
                      <a:pPr algn="r"/>
                      <a:r>
                        <a:rPr lang="en-US" dirty="0"/>
                        <a:t>Lắp PV mái (500 </a:t>
                      </a:r>
                      <a:r>
                        <a:rPr lang="en-US" dirty="0" err="1"/>
                        <a:t>kWp</a:t>
                      </a:r>
                      <a:r>
                        <a:rPr lang="en-US" dirty="0"/>
                        <a:t>)</a:t>
                      </a:r>
                    </a:p>
                  </a:txBody>
                  <a:tcPr anchor="ctr"/>
                </a:tc>
                <a:tc>
                  <a:txBody>
                    <a:bodyPr/>
                    <a:lstStyle/>
                    <a:p>
                      <a:r>
                        <a:rPr lang="en-US" dirty="0"/>
                        <a:t>&gt;2.000 kWh/ngày → tiết kiệm ~1,2 </a:t>
                      </a:r>
                      <a:r>
                        <a:rPr lang="en-US" dirty="0" err="1"/>
                        <a:t>tỷ</a:t>
                      </a:r>
                      <a:r>
                        <a:rPr lang="en-US" dirty="0"/>
                        <a:t> đồng/năm; giảm CO₂</a:t>
                      </a:r>
                    </a:p>
                  </a:txBody>
                  <a:tcPr anchor="ctr"/>
                </a:tc>
                <a:extLst>
                  <a:ext uri="{0D108BD9-81ED-4DB2-BD59-A6C34878D82A}">
                    <a16:rowId xmlns:a16="http://schemas.microsoft.com/office/drawing/2014/main" val="4044222224"/>
                  </a:ext>
                </a:extLst>
              </a:tr>
              <a:tr h="0">
                <a:tc>
                  <a:txBody>
                    <a:bodyPr/>
                    <a:lstStyle/>
                    <a:p>
                      <a:r>
                        <a:rPr lang="en-US"/>
                        <a:t>Công ty dệt (Bắc Ninh)</a:t>
                      </a:r>
                    </a:p>
                  </a:txBody>
                  <a:tcPr anchor="ctr"/>
                </a:tc>
                <a:tc>
                  <a:txBody>
                    <a:bodyPr/>
                    <a:lstStyle/>
                    <a:p>
                      <a:pPr algn="r"/>
                      <a:r>
                        <a:rPr lang="en-US" dirty="0"/>
                        <a:t>Thay đèn huỳnh quang bằng LED + cảm biến</a:t>
                      </a:r>
                    </a:p>
                  </a:txBody>
                  <a:tcPr anchor="ctr"/>
                </a:tc>
                <a:tc>
                  <a:txBody>
                    <a:bodyPr/>
                    <a:lstStyle/>
                    <a:p>
                      <a:r>
                        <a:rPr lang="en-US"/>
                        <a:t>Giảm 50% chi phí chiếu sáng; giảm bảo trì</a:t>
                      </a:r>
                    </a:p>
                  </a:txBody>
                  <a:tcPr anchor="ctr"/>
                </a:tc>
                <a:extLst>
                  <a:ext uri="{0D108BD9-81ED-4DB2-BD59-A6C34878D82A}">
                    <a16:rowId xmlns:a16="http://schemas.microsoft.com/office/drawing/2014/main" val="3749367624"/>
                  </a:ext>
                </a:extLst>
              </a:tr>
              <a:tr h="0">
                <a:tc>
                  <a:txBody>
                    <a:bodyPr/>
                    <a:lstStyle/>
                    <a:p>
                      <a:r>
                        <a:rPr lang="vi-VN"/>
                        <a:t>Nhà máy nhuộm (Bình Dương)</a:t>
                      </a:r>
                    </a:p>
                  </a:txBody>
                  <a:tcPr anchor="ctr"/>
                </a:tc>
                <a:tc>
                  <a:txBody>
                    <a:bodyPr/>
                    <a:lstStyle/>
                    <a:p>
                      <a:pPr algn="r"/>
                      <a:r>
                        <a:rPr lang="vi-VN"/>
                        <a:t>Nâng cấp nồi hơi + bọc cách nhiệt</a:t>
                      </a:r>
                    </a:p>
                  </a:txBody>
                  <a:tcPr anchor="ctr"/>
                </a:tc>
                <a:tc>
                  <a:txBody>
                    <a:bodyPr/>
                    <a:lstStyle/>
                    <a:p>
                      <a:r>
                        <a:rPr lang="en-US"/>
                        <a:t>Giảm 20% nhiên liệu; tiết kiệm &gt;500 triệu/năm</a:t>
                      </a:r>
                    </a:p>
                  </a:txBody>
                  <a:tcPr anchor="ctr"/>
                </a:tc>
                <a:extLst>
                  <a:ext uri="{0D108BD9-81ED-4DB2-BD59-A6C34878D82A}">
                    <a16:rowId xmlns:a16="http://schemas.microsoft.com/office/drawing/2014/main" val="3885774859"/>
                  </a:ext>
                </a:extLst>
              </a:tr>
              <a:tr h="0">
                <a:tc>
                  <a:txBody>
                    <a:bodyPr/>
                    <a:lstStyle/>
                    <a:p>
                      <a:r>
                        <a:rPr lang="vi-VN"/>
                        <a:t>DN nhuộm (Bình Dương)</a:t>
                      </a:r>
                    </a:p>
                  </a:txBody>
                  <a:tcPr anchor="ctr"/>
                </a:tc>
                <a:tc>
                  <a:txBody>
                    <a:bodyPr/>
                    <a:lstStyle/>
                    <a:p>
                      <a:pPr algn="r"/>
                      <a:r>
                        <a:rPr lang="vi-VN"/>
                        <a:t>Hệ thống tái chế nước thải</a:t>
                      </a:r>
                    </a:p>
                  </a:txBody>
                  <a:tcPr anchor="ctr"/>
                </a:tc>
                <a:tc>
                  <a:txBody>
                    <a:bodyPr/>
                    <a:lstStyle/>
                    <a:p>
                      <a:r>
                        <a:rPr lang="vi-VN"/>
                        <a:t>Tái sử dụng 70% nước → giảm phí nước &amp; xử lý</a:t>
                      </a:r>
                    </a:p>
                  </a:txBody>
                  <a:tcPr anchor="ctr"/>
                </a:tc>
                <a:extLst>
                  <a:ext uri="{0D108BD9-81ED-4DB2-BD59-A6C34878D82A}">
                    <a16:rowId xmlns:a16="http://schemas.microsoft.com/office/drawing/2014/main" val="1670288423"/>
                  </a:ext>
                </a:extLst>
              </a:tr>
              <a:tr h="0">
                <a:tc>
                  <a:txBody>
                    <a:bodyPr/>
                    <a:lstStyle/>
                    <a:p>
                      <a:r>
                        <a:rPr lang="en-US"/>
                        <a:t>Tamijuddin Textile (Bangladesh)</a:t>
                      </a:r>
                    </a:p>
                  </a:txBody>
                  <a:tcPr anchor="ctr"/>
                </a:tc>
                <a:tc>
                  <a:txBody>
                    <a:bodyPr/>
                    <a:lstStyle/>
                    <a:p>
                      <a:pPr algn="r"/>
                      <a:r>
                        <a:rPr lang="en-US"/>
                        <a:t>Lắp CHP (6 MWe)</a:t>
                      </a:r>
                    </a:p>
                  </a:txBody>
                  <a:tcPr anchor="ctr"/>
                </a:tc>
                <a:tc>
                  <a:txBody>
                    <a:bodyPr/>
                    <a:lstStyle/>
                    <a:p>
                      <a:r>
                        <a:rPr lang="vi-VN" dirty="0"/>
                        <a:t>Đồng phát điện và hơi → tăng hiệu suất, giảm phát thải</a:t>
                      </a:r>
                    </a:p>
                  </a:txBody>
                  <a:tcPr anchor="ctr"/>
                </a:tc>
                <a:extLst>
                  <a:ext uri="{0D108BD9-81ED-4DB2-BD59-A6C34878D82A}">
                    <a16:rowId xmlns:a16="http://schemas.microsoft.com/office/drawing/2014/main" val="4115295070"/>
                  </a:ext>
                </a:extLst>
              </a:tr>
            </a:tbl>
          </a:graphicData>
        </a:graphic>
      </p:graphicFrame>
    </p:spTree>
    <p:extLst>
      <p:ext uri="{BB962C8B-B14F-4D97-AF65-F5344CB8AC3E}">
        <p14:creationId xmlns:p14="http://schemas.microsoft.com/office/powerpoint/2010/main" val="3422941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3913373"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CẢM ƠN</a:t>
            </a:r>
          </a:p>
        </p:txBody>
      </p:sp>
    </p:spTree>
    <p:extLst>
      <p:ext uri="{BB962C8B-B14F-4D97-AF65-F5344CB8AC3E}">
        <p14:creationId xmlns:p14="http://schemas.microsoft.com/office/powerpoint/2010/main" val="2520973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idx="4294967295"/>
          </p:nvPr>
        </p:nvSpPr>
        <p:spPr>
          <a:xfrm>
            <a:off x="517922" y="1111113"/>
            <a:ext cx="10524067" cy="654050"/>
          </a:xfrm>
        </p:spPr>
        <p:txBody>
          <a:bodyPr/>
          <a:lstStyle/>
          <a:p>
            <a:pPr algn="ctr"/>
            <a:r>
              <a:rPr lang="en-US" dirty="0">
                <a:solidFill>
                  <a:schemeClr val="accent1">
                    <a:lumMod val="50000"/>
                  </a:schemeClr>
                </a:solidFill>
              </a:rPr>
              <a:t>Thảo luận</a:t>
            </a:r>
            <a:endParaRPr lang="en-VN" dirty="0">
              <a:solidFill>
                <a:schemeClr val="accent1">
                  <a:lumMod val="50000"/>
                </a:schemeClr>
              </a:solidFill>
            </a:endParaRP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4294967295"/>
          </p:nvPr>
        </p:nvSpPr>
        <p:spPr>
          <a:xfrm>
            <a:off x="609600" y="1765163"/>
            <a:ext cx="10972800" cy="4016674"/>
          </a:xfrm>
        </p:spPr>
        <p:txBody>
          <a:bodyPr/>
          <a:lstStyle/>
          <a:p>
            <a:pPr marL="139700" indent="0">
              <a:buNone/>
            </a:pPr>
            <a:r>
              <a:rPr lang="vi-VN" b="1" dirty="0"/>
              <a:t>Chia lớp thành 4 nhóm</a:t>
            </a:r>
          </a:p>
          <a:p>
            <a:pPr marL="139700" indent="0">
              <a:buNone/>
            </a:pPr>
            <a:endParaRPr lang="vi-VN" b="1" dirty="0"/>
          </a:p>
          <a:p>
            <a:pPr marL="139700" indent="0">
              <a:buNone/>
            </a:pPr>
            <a:r>
              <a:rPr lang="vi-VN" b="1" dirty="0"/>
              <a:t>Thảo luận trong 15 phút</a:t>
            </a:r>
          </a:p>
          <a:p>
            <a:pPr marL="139700" indent="0">
              <a:buNone/>
            </a:pPr>
            <a:endParaRPr lang="vi-VN" b="1" dirty="0"/>
          </a:p>
          <a:p>
            <a:pPr>
              <a:buFont typeface="Arial" panose="020B0604020202020204" pitchFamily="34" charset="0"/>
              <a:buChar char="•"/>
            </a:pPr>
            <a:r>
              <a:rPr lang="vi-VN" dirty="0"/>
              <a:t>Theo bạn, lĩnh vực nào sử dụng nhiều năng lượng nhất ở Việt Nam?</a:t>
            </a:r>
          </a:p>
          <a:p>
            <a:pPr>
              <a:buFont typeface="Arial" panose="020B0604020202020204" pitchFamily="34" charset="0"/>
              <a:buChar char="•"/>
            </a:pPr>
            <a:endParaRPr lang="vi-VN" dirty="0"/>
          </a:p>
          <a:p>
            <a:pPr>
              <a:buFont typeface="Arial" panose="020B0604020202020204" pitchFamily="34" charset="0"/>
              <a:buChar char="•"/>
            </a:pPr>
            <a:r>
              <a:rPr lang="vi-VN" dirty="0"/>
              <a:t>Xác định các đối tượng sử dụng năng lượng trong ngành </a:t>
            </a:r>
            <a:r>
              <a:rPr lang="en-US" dirty="0"/>
              <a:t>dệt may</a:t>
            </a:r>
            <a:r>
              <a:rPr lang="vi-VN" dirty="0"/>
              <a:t>?</a:t>
            </a:r>
          </a:p>
          <a:p>
            <a:pPr>
              <a:buFont typeface="Arial" panose="020B0604020202020204" pitchFamily="34" charset="0"/>
              <a:buChar char="•"/>
            </a:pPr>
            <a:endParaRPr lang="vi-VN" dirty="0"/>
          </a:p>
          <a:p>
            <a:pPr>
              <a:buFont typeface="Arial" panose="020B0604020202020204" pitchFamily="34" charset="0"/>
              <a:buChar char="•"/>
            </a:pPr>
            <a:r>
              <a:rPr lang="vi-VN" dirty="0"/>
              <a:t>Công ty của bạn chủ yếu sử dụng nguồn năng lượng nào?</a:t>
            </a:r>
          </a:p>
          <a:p>
            <a:pPr>
              <a:buFont typeface="Arial" panose="020B0604020202020204" pitchFamily="34" charset="0"/>
              <a:buChar char="•"/>
            </a:pPr>
            <a:endParaRPr lang="vi-VN" dirty="0"/>
          </a:p>
          <a:p>
            <a:pPr>
              <a:buFont typeface="Arial" panose="020B0604020202020204" pitchFamily="34" charset="0"/>
              <a:buChar char="•"/>
            </a:pPr>
            <a:r>
              <a:rPr lang="vi-VN" dirty="0"/>
              <a:t>Tiềm năng tiết kiệm năng lượng (</a:t>
            </a:r>
            <a:r>
              <a:rPr lang="en-US" dirty="0"/>
              <a:t>TKNL</a:t>
            </a:r>
            <a:r>
              <a:rPr lang="vi-VN" dirty="0"/>
              <a:t>) của công ty bạn là gì?</a:t>
            </a:r>
          </a:p>
          <a:p>
            <a:pPr marL="139700" indent="0">
              <a:buNone/>
            </a:pPr>
            <a:endParaRPr lang="vi-VN" b="1" dirty="0"/>
          </a:p>
          <a:p>
            <a:pPr marL="139700" indent="0">
              <a:buNone/>
            </a:pPr>
            <a:r>
              <a:rPr lang="en-US" b="1" dirty="0"/>
              <a:t>T</a:t>
            </a:r>
            <a:r>
              <a:rPr lang="vi-VN" b="1" dirty="0"/>
              <a:t>huyết trình trong 5 phút</a:t>
            </a:r>
            <a:endParaRPr lang="en-VN" dirty="0"/>
          </a:p>
        </p:txBody>
      </p:sp>
    </p:spTree>
    <p:extLst>
      <p:ext uri="{BB962C8B-B14F-4D97-AF65-F5344CB8AC3E}">
        <p14:creationId xmlns:p14="http://schemas.microsoft.com/office/powerpoint/2010/main" val="9335683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idx="4294967295"/>
          </p:nvPr>
        </p:nvSpPr>
        <p:spPr>
          <a:xfrm>
            <a:off x="609600" y="1040181"/>
            <a:ext cx="10972800" cy="701433"/>
          </a:xfrm>
        </p:spPr>
        <p:txBody>
          <a:bodyPr>
            <a:normAutofit/>
          </a:bodyPr>
          <a:lstStyle/>
          <a:p>
            <a:pPr algn="ctr"/>
            <a:r>
              <a:rPr lang="vi-VN" dirty="0">
                <a:solidFill>
                  <a:schemeClr val="accent1">
                    <a:lumMod val="50000"/>
                  </a:schemeClr>
                </a:solidFill>
                <a:latin typeface="Arial" panose="020B0604020202020204" pitchFamily="34" charset="0"/>
              </a:rPr>
              <a:t>Đặc điểm tiêu thụ NL trong công nghiệp ở VN</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4294967295"/>
          </p:nvPr>
        </p:nvSpPr>
        <p:spPr>
          <a:xfrm>
            <a:off x="415600" y="1741614"/>
            <a:ext cx="11360800" cy="4413859"/>
          </a:xfrm>
        </p:spPr>
        <p:txBody>
          <a:bodyPr>
            <a:normAutofit lnSpcReduction="10000"/>
          </a:bodyPr>
          <a:lstStyle/>
          <a:p>
            <a:pPr marL="457200" lvl="0" indent="-317500" algn="l" rtl="0">
              <a:lnSpc>
                <a:spcPct val="150000"/>
              </a:lnSpc>
              <a:spcBef>
                <a:spcPts val="0"/>
              </a:spcBef>
              <a:spcAft>
                <a:spcPts val="0"/>
              </a:spcAft>
              <a:buSzPts val="1400"/>
              <a:buFont typeface="Noto Sans Symbols"/>
              <a:buChar char="❖"/>
            </a:pPr>
            <a:r>
              <a:rPr lang="vi-VN" sz="1800" dirty="0"/>
              <a:t>Công nghiệp là lĩnh vực tiêu thụ Năng lượng hàng đầu ở Việt Nam tính theo tiêu thụ điện và tiêu thụ năng lượng cuối cùng</a:t>
            </a:r>
          </a:p>
          <a:p>
            <a:pPr marL="457200" lvl="0" indent="-317500" algn="l" rtl="0">
              <a:lnSpc>
                <a:spcPct val="150000"/>
              </a:lnSpc>
              <a:spcBef>
                <a:spcPts val="0"/>
              </a:spcBef>
              <a:spcAft>
                <a:spcPts val="0"/>
              </a:spcAft>
              <a:buSzPts val="1400"/>
              <a:buFont typeface="Noto Sans Symbols"/>
              <a:buChar char="❖"/>
            </a:pPr>
            <a:r>
              <a:rPr lang="vi-VN" sz="1800" dirty="0"/>
              <a:t>Việt Nam hiện có </a:t>
            </a:r>
            <a:r>
              <a:rPr lang="vi-VN" sz="1800" dirty="0">
                <a:solidFill>
                  <a:srgbClr val="C00000"/>
                </a:solidFill>
              </a:rPr>
              <a:t>3.491</a:t>
            </a:r>
            <a:r>
              <a:rPr lang="vi-VN" sz="1800" dirty="0">
                <a:solidFill>
                  <a:srgbClr val="FF0000"/>
                </a:solidFill>
              </a:rPr>
              <a:t> </a:t>
            </a:r>
            <a:r>
              <a:rPr lang="vi-VN" sz="1800" dirty="0">
                <a:solidFill>
                  <a:schemeClr val="tx1"/>
                </a:solidFill>
              </a:rPr>
              <a:t>(năm 2023) cơ </a:t>
            </a:r>
            <a:r>
              <a:rPr lang="vi-VN" sz="1800" dirty="0"/>
              <a:t>sở sử dụng năng lượng trọng điểm (DEUs) tổng tiêu thụ năng lượng khoảng </a:t>
            </a:r>
            <a:r>
              <a:rPr lang="vi-VN" sz="1800" dirty="0">
                <a:solidFill>
                  <a:srgbClr val="C00000"/>
                </a:solidFill>
              </a:rPr>
              <a:t>40.586.299</a:t>
            </a:r>
            <a:r>
              <a:rPr lang="vi-VN" sz="1800" dirty="0"/>
              <a:t> TOE. Trong đó DEUs thuộc ngành công nghiệp chiếm phần lớn và có </a:t>
            </a:r>
            <a:r>
              <a:rPr lang="vi-VN" sz="1800" dirty="0">
                <a:solidFill>
                  <a:srgbClr val="FF0000"/>
                </a:solidFill>
              </a:rPr>
              <a:t>2.864 </a:t>
            </a:r>
            <a:r>
              <a:rPr lang="vi-VN" sz="1800" dirty="0"/>
              <a:t>cơ sở và tổng tiêu thụ khoảng</a:t>
            </a:r>
            <a:r>
              <a:rPr lang="vi-VN" sz="1800" dirty="0">
                <a:solidFill>
                  <a:srgbClr val="FF0000"/>
                </a:solidFill>
              </a:rPr>
              <a:t> </a:t>
            </a:r>
            <a:r>
              <a:rPr lang="vi-VN" sz="1800" dirty="0">
                <a:solidFill>
                  <a:srgbClr val="C00000"/>
                </a:solidFill>
              </a:rPr>
              <a:t>39.583.611</a:t>
            </a:r>
            <a:r>
              <a:rPr lang="vi-VN" sz="1800" dirty="0"/>
              <a:t> TOE (97.5% trên tổng các DEU). Công nghiệp Việt Nam có ưu thế rất lớn về TKNL </a:t>
            </a:r>
            <a:endParaRPr lang="en-US" sz="1800" dirty="0"/>
          </a:p>
          <a:p>
            <a:pPr marL="457200" lvl="0" indent="-317500" algn="l" rtl="0">
              <a:lnSpc>
                <a:spcPct val="150000"/>
              </a:lnSpc>
              <a:spcBef>
                <a:spcPts val="0"/>
              </a:spcBef>
              <a:spcAft>
                <a:spcPts val="0"/>
              </a:spcAft>
              <a:buSzPts val="1400"/>
              <a:buFont typeface="Noto Sans Symbols"/>
              <a:buChar char="❖"/>
            </a:pPr>
            <a:r>
              <a:rPr lang="vi-VN" sz="1800" dirty="0"/>
              <a:t>Đến năm 2025, Việt Nam </a:t>
            </a:r>
            <a:r>
              <a:rPr lang="en-US" sz="1800" dirty="0"/>
              <a:t>yêu cầu</a:t>
            </a:r>
            <a:r>
              <a:rPr lang="vi-VN" sz="1800" dirty="0"/>
              <a:t> 100% doanh nghiệp trọng điểm phải áp dụng hệ thống quản lý năng lượng theo quy định theo quyết định 280/Q Đ TTG của </a:t>
            </a:r>
            <a:r>
              <a:rPr lang="en-US" sz="1800" dirty="0"/>
              <a:t>T</a:t>
            </a:r>
            <a:r>
              <a:rPr lang="vi-VN" sz="1800" dirty="0"/>
              <a:t>hủ </a:t>
            </a:r>
            <a:r>
              <a:rPr lang="en-US" sz="1800" dirty="0"/>
              <a:t>T</a:t>
            </a:r>
            <a:r>
              <a:rPr lang="vi-VN" sz="1800" dirty="0"/>
              <a:t>ướng </a:t>
            </a:r>
            <a:r>
              <a:rPr lang="en-US" sz="1800" dirty="0"/>
              <a:t>C</a:t>
            </a:r>
            <a:r>
              <a:rPr lang="vi-VN" sz="1800" dirty="0"/>
              <a:t>hính </a:t>
            </a:r>
            <a:r>
              <a:rPr lang="en-US" sz="1800" dirty="0"/>
              <a:t>P</a:t>
            </a:r>
            <a:r>
              <a:rPr lang="vi-VN" sz="1800" dirty="0"/>
              <a:t>hủ về phê duyệt chương trình Quốc gia về sử dụng NLTKHQ giai đoạn 2019 – 2030.</a:t>
            </a:r>
          </a:p>
          <a:p>
            <a:pPr>
              <a:lnSpc>
                <a:spcPct val="150000"/>
              </a:lnSpc>
              <a:buFont typeface="Wingdings" pitchFamily="2" charset="2"/>
              <a:buChar char="v"/>
            </a:pPr>
            <a:r>
              <a:rPr lang="vi-VN" sz="1800" dirty="0"/>
              <a:t>Việc áp dụng hệ thống </a:t>
            </a:r>
            <a:r>
              <a:rPr lang="en-US" sz="1800" dirty="0"/>
              <a:t>QLNL </a:t>
            </a:r>
            <a:r>
              <a:rPr lang="vi-VN" sz="1800" dirty="0"/>
              <a:t>ở Việt Nam còn rất thiếu và yếu. Nhiều doanh nghiệp chỉ thực hiện để đáp ứng khuôn khổ về luật. </a:t>
            </a:r>
          </a:p>
          <a:p>
            <a:pPr>
              <a:lnSpc>
                <a:spcPct val="150000"/>
              </a:lnSpc>
              <a:buFont typeface="Wingdings" pitchFamily="2" charset="2"/>
              <a:buChar char="v"/>
            </a:pPr>
            <a:endParaRPr lang="vi-VN" sz="1800" dirty="0"/>
          </a:p>
          <a:p>
            <a:pPr>
              <a:lnSpc>
                <a:spcPct val="150000"/>
              </a:lnSpc>
              <a:buFont typeface="Wingdings" pitchFamily="2" charset="2"/>
              <a:buChar char="v"/>
            </a:pPr>
            <a:endParaRPr lang="en-US" sz="1800" dirty="0"/>
          </a:p>
        </p:txBody>
      </p:sp>
    </p:spTree>
    <p:extLst>
      <p:ext uri="{BB962C8B-B14F-4D97-AF65-F5344CB8AC3E}">
        <p14:creationId xmlns:p14="http://schemas.microsoft.com/office/powerpoint/2010/main" val="231600830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4"/>
          <p:cNvSpPr txBox="1">
            <a:spLocks noGrp="1"/>
          </p:cNvSpPr>
          <p:nvPr>
            <p:ph type="title" idx="4294967295"/>
          </p:nvPr>
        </p:nvSpPr>
        <p:spPr>
          <a:xfrm>
            <a:off x="693621" y="1055900"/>
            <a:ext cx="10524067" cy="65405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dirty="0">
                <a:solidFill>
                  <a:srgbClr val="327176"/>
                </a:solidFill>
                <a:latin typeface="Arial"/>
                <a:ea typeface="Arial"/>
                <a:cs typeface="Arial"/>
                <a:sym typeface="Arial"/>
              </a:rPr>
              <a:t>Tiêu thụ năng lượng cuối cùng theo ngành ở VN</a:t>
            </a:r>
            <a:endParaRPr dirty="0">
              <a:solidFill>
                <a:srgbClr val="327176"/>
              </a:solidFill>
            </a:endParaRPr>
          </a:p>
        </p:txBody>
      </p:sp>
      <p:sp>
        <p:nvSpPr>
          <p:cNvPr id="443" name="Google Shape;443;p4"/>
          <p:cNvSpPr txBox="1">
            <a:spLocks noGrp="1"/>
          </p:cNvSpPr>
          <p:nvPr>
            <p:ph type="sldNum" idx="12"/>
          </p:nvPr>
        </p:nvSpPr>
        <p:spPr>
          <a:xfrm>
            <a:off x="0" y="0"/>
            <a:ext cx="0" cy="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6</a:t>
            </a:fld>
            <a:endParaRPr sz="1400" b="0" i="0" u="none" strike="noStrike" cap="none">
              <a:solidFill>
                <a:srgbClr val="000000"/>
              </a:solidFill>
              <a:latin typeface="Arial"/>
              <a:ea typeface="Arial"/>
              <a:cs typeface="Arial"/>
              <a:sym typeface="Arial"/>
            </a:endParaRPr>
          </a:p>
        </p:txBody>
      </p:sp>
      <p:graphicFrame>
        <p:nvGraphicFramePr>
          <p:cNvPr id="5" name="Chart 4">
            <a:extLst>
              <a:ext uri="{FF2B5EF4-FFF2-40B4-BE49-F238E27FC236}">
                <a16:creationId xmlns:a16="http://schemas.microsoft.com/office/drawing/2014/main" id="{9F424DB0-D5EF-4784-958D-F3E6C8137E9A}"/>
              </a:ext>
            </a:extLst>
          </p:cNvPr>
          <p:cNvGraphicFramePr>
            <a:graphicFrameLocks/>
          </p:cNvGraphicFramePr>
          <p:nvPr/>
        </p:nvGraphicFramePr>
        <p:xfrm>
          <a:off x="693621" y="1809747"/>
          <a:ext cx="5402379" cy="38210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EBECCC8D-F8D9-4939-9A8A-B0C41E7BB299}"/>
              </a:ext>
            </a:extLst>
          </p:cNvPr>
          <p:cNvGraphicFramePr>
            <a:graphicFrameLocks/>
          </p:cNvGraphicFramePr>
          <p:nvPr/>
        </p:nvGraphicFramePr>
        <p:xfrm>
          <a:off x="6096000" y="1809748"/>
          <a:ext cx="5402379" cy="3821029"/>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idx="4294967295"/>
          </p:nvPr>
        </p:nvSpPr>
        <p:spPr>
          <a:xfrm>
            <a:off x="487467" y="1127302"/>
            <a:ext cx="10989129" cy="654050"/>
          </a:xfrm>
        </p:spPr>
        <p:txBody>
          <a:bodyPr>
            <a:noAutofit/>
          </a:bodyPr>
          <a:lstStyle/>
          <a:p>
            <a:pPr algn="ctr"/>
            <a:r>
              <a:rPr lang="vi-VN" sz="3200" dirty="0">
                <a:solidFill>
                  <a:schemeClr val="accent1">
                    <a:lumMod val="50000"/>
                  </a:schemeClr>
                </a:solidFill>
                <a:latin typeface="+mn-lt"/>
              </a:rPr>
              <a:t>CƠ SỞ SỬ DỤNG NĂNG LƯỢNG TRỌNG ĐIỂM</a:t>
            </a:r>
            <a:endParaRPr lang="en-US" sz="3200"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B512A8AF-0AD3-E2B0-287C-0D3AB658E9E5}"/>
              </a:ext>
            </a:extLst>
          </p:cNvPr>
          <p:cNvSpPr txBox="1"/>
          <p:nvPr/>
        </p:nvSpPr>
        <p:spPr>
          <a:xfrm>
            <a:off x="2087105" y="6044008"/>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rPr>
              <a:t>Số lượng CSSD NLTD và năng lượng tiêu thụ tương ứng, giai đoạn 2017-202</a:t>
            </a:r>
            <a:r>
              <a:rPr kumimoji="0" lang="en-US"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rPr>
              <a:t>3</a:t>
            </a:r>
            <a:endPar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endPar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extLst>
              <p:ext uri="{D42A27DB-BD31-4B8C-83A1-F6EECF244321}">
                <p14:modId xmlns:p14="http://schemas.microsoft.com/office/powerpoint/2010/main" val="2690698240"/>
              </p:ext>
            </p:extLst>
          </p:nvPr>
        </p:nvGraphicFramePr>
        <p:xfrm>
          <a:off x="1832631" y="1733904"/>
          <a:ext cx="8017789" cy="43101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219809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idx="4294967295"/>
          </p:nvPr>
        </p:nvSpPr>
        <p:spPr>
          <a:xfrm>
            <a:off x="1" y="1069083"/>
            <a:ext cx="12191999" cy="959324"/>
          </a:xfrm>
        </p:spPr>
        <p:txBody>
          <a:bodyPr>
            <a:noAutofit/>
          </a:bodyPr>
          <a:lstStyle/>
          <a:p>
            <a:pPr algn="ctr"/>
            <a:r>
              <a:rPr lang="vi-VN" dirty="0">
                <a:solidFill>
                  <a:schemeClr val="accent1">
                    <a:lumMod val="50000"/>
                  </a:schemeClr>
                </a:solidFill>
                <a:latin typeface="Arial" panose="020B0604020202020204" pitchFamily="34" charset="0"/>
              </a:rPr>
              <a:t>Mục tiêu TKNL cho các ngành </a:t>
            </a:r>
            <a:r>
              <a:rPr lang="en-US" dirty="0">
                <a:solidFill>
                  <a:schemeClr val="accent1">
                    <a:lumMod val="50000"/>
                  </a:schemeClr>
                </a:solidFill>
                <a:latin typeface="Arial" panose="020B0604020202020204" pitchFamily="34" charset="0"/>
              </a:rPr>
              <a:t>c</a:t>
            </a:r>
            <a:r>
              <a:rPr lang="vi-VN" dirty="0">
                <a:solidFill>
                  <a:schemeClr val="accent1">
                    <a:lumMod val="50000"/>
                  </a:schemeClr>
                </a:solidFill>
                <a:latin typeface="Arial" panose="020B0604020202020204" pitchFamily="34" charset="0"/>
              </a:rPr>
              <a:t>ông nghiệp Việt Nam đến năm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3487555978"/>
              </p:ext>
            </p:extLst>
          </p:nvPr>
        </p:nvGraphicFramePr>
        <p:xfrm>
          <a:off x="666204" y="2028407"/>
          <a:ext cx="10859590" cy="3086509"/>
        </p:xfrm>
        <a:graphic>
          <a:graphicData uri="http://schemas.openxmlformats.org/drawingml/2006/table">
            <a:tbl>
              <a:tblPr/>
              <a:tblGrid>
                <a:gridCol w="5099515">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313349">
                <a:tc rowSpan="2">
                  <a:txBody>
                    <a:bodyPr/>
                    <a:lstStyle/>
                    <a:p>
                      <a:pPr algn="ctr" fontAlgn="ctr"/>
                      <a:r>
                        <a:rPr lang="en-US" sz="1800" u="none" strike="noStrike" dirty="0" err="1">
                          <a:effectLst/>
                        </a:rPr>
                        <a:t>Các</a:t>
                      </a:r>
                      <a:r>
                        <a:rPr lang="en-US" sz="1800" u="none" strike="noStrike" dirty="0">
                          <a:effectLst/>
                        </a:rPr>
                        <a:t> </a:t>
                      </a:r>
                      <a:r>
                        <a:rPr lang="en-US" sz="1800" u="none" strike="noStrike" dirty="0" err="1">
                          <a:effectLst/>
                        </a:rPr>
                        <a:t>ngành</a:t>
                      </a:r>
                      <a:r>
                        <a:rPr lang="en-US" sz="1800" u="none" strike="noStrike" dirty="0">
                          <a:effectLst/>
                        </a:rPr>
                        <a:t> </a:t>
                      </a:r>
                      <a:r>
                        <a:rPr lang="en-US" sz="1800" u="none" strike="noStrike" dirty="0" err="1">
                          <a:effectLst/>
                        </a:rPr>
                        <a:t>công</a:t>
                      </a:r>
                      <a:r>
                        <a:rPr lang="en-US" sz="1800" u="none" strike="noStrike" dirty="0">
                          <a:effectLst/>
                        </a:rPr>
                        <a:t> </a:t>
                      </a:r>
                      <a:r>
                        <a:rPr lang="en-US" sz="1800" u="none" strike="noStrike" dirty="0" err="1">
                          <a:effectLst/>
                        </a:rPr>
                        <a:t>nghiệp</a:t>
                      </a:r>
                      <a:endParaRPr lang="en-US" sz="1800" b="1" i="0" u="none" strike="noStrike" dirty="0">
                        <a:solidFill>
                          <a:srgbClr val="000000"/>
                        </a:solidFill>
                        <a:effectLst/>
                        <a:latin typeface="Arial" panose="020B0604020202020204" pitchFamily="34" charset="0"/>
                      </a:endParaRPr>
                    </a:p>
                  </a:txBody>
                  <a:tcPr marL="10160" marR="10160" marT="10160" marB="0" anchor="ct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2025</a:t>
                      </a:r>
                      <a:endParaRPr lang="en-US" sz="1800" b="1" i="0" u="none" strike="noStrike" dirty="0">
                        <a:solidFill>
                          <a:srgbClr val="000000"/>
                        </a:solidFill>
                        <a:effectLst/>
                        <a:latin typeface="Arial" panose="020B0604020202020204" pitchFamily="34" charset="0"/>
                      </a:endParaRPr>
                    </a:p>
                  </a:txBody>
                  <a:tcPr marL="10160" marR="10160" marT="10160" marB="0" anchor="ctr"/>
                </a:tc>
                <a:tc hMerge="1">
                  <a:txBody>
                    <a:bodyPr/>
                    <a:lstStyle/>
                    <a:p>
                      <a:endParaRPr lang="en-US"/>
                    </a:p>
                  </a:txBody>
                  <a:tcP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2030</a:t>
                      </a:r>
                      <a:endParaRPr lang="en-US" sz="1800" b="1" i="0" u="none" strike="noStrike" dirty="0">
                        <a:solidFill>
                          <a:srgbClr val="000000"/>
                        </a:solidFill>
                        <a:effectLst/>
                        <a:latin typeface="Arial" panose="020B0604020202020204" pitchFamily="34" charset="0"/>
                      </a:endParaRPr>
                    </a:p>
                  </a:txBody>
                  <a:tcPr marL="10160" marR="10160" marT="10160" marB="0" anchor="ctr"/>
                </a:tc>
                <a:tc hMerge="1">
                  <a:txBody>
                    <a:bodyPr/>
                    <a:lstStyle/>
                    <a:p>
                      <a:endParaRPr lang="en-US"/>
                    </a:p>
                  </a:txBody>
                  <a:tcPr/>
                </a:tc>
                <a:extLst>
                  <a:ext uri="{0D108BD9-81ED-4DB2-BD59-A6C34878D82A}">
                    <a16:rowId xmlns:a16="http://schemas.microsoft.com/office/drawing/2014/main" val="1215956280"/>
                  </a:ext>
                </a:extLst>
              </a:tr>
              <a:tr h="346645">
                <a:tc vMerge="1">
                  <a:txBody>
                    <a:bodyPr/>
                    <a:lstStyle/>
                    <a:p>
                      <a:endParaRPr lang="en-US"/>
                    </a:p>
                  </a:txBody>
                  <a:tcPr/>
                </a:tc>
                <a:tc>
                  <a:txBody>
                    <a:bodyPr/>
                    <a:lstStyle/>
                    <a:p>
                      <a:pPr algn="ctr" fontAlgn="b"/>
                      <a:r>
                        <a:rPr lang="en-US" sz="1800" u="none" strike="noStrike" dirty="0">
                          <a:effectLst/>
                        </a:rPr>
                        <a:t>Từ </a:t>
                      </a:r>
                      <a:endParaRPr lang="en-US" sz="1800" b="1" i="0" u="none" strike="noStrike" dirty="0">
                        <a:solidFill>
                          <a:srgbClr val="000000"/>
                        </a:solidFill>
                        <a:effectLst/>
                        <a:latin typeface="Arial" panose="020B0604020202020204" pitchFamily="34" charset="0"/>
                      </a:endParaRPr>
                    </a:p>
                  </a:txBody>
                  <a:tcPr marL="10160" marR="10160" marT="10160" marB="0" anchor="ctr"/>
                </a:tc>
                <a:tc>
                  <a:txBody>
                    <a:bodyPr/>
                    <a:lstStyle/>
                    <a:p>
                      <a:pPr algn="ctr" fontAlgn="b"/>
                      <a:r>
                        <a:rPr lang="en-US" sz="1800" u="none" strike="noStrike" dirty="0">
                          <a:effectLst/>
                        </a:rPr>
                        <a:t>Đến</a:t>
                      </a:r>
                      <a:endParaRPr lang="en-US" sz="1800" b="1" i="0" u="none" strike="noStrike" dirty="0">
                        <a:solidFill>
                          <a:srgbClr val="000000"/>
                        </a:solidFill>
                        <a:effectLst/>
                        <a:latin typeface="Arial" panose="020B0604020202020204" pitchFamily="34" charset="0"/>
                      </a:endParaRPr>
                    </a:p>
                  </a:txBody>
                  <a:tcPr marL="10160" marR="10160" marT="10160" marB="0" anchor="ctr"/>
                </a:tc>
                <a:tc>
                  <a:txBody>
                    <a:bodyPr/>
                    <a:lstStyle/>
                    <a:p>
                      <a:pPr algn="ctr" fontAlgn="b"/>
                      <a:r>
                        <a:rPr lang="en-US" sz="1800" u="none" strike="noStrike" dirty="0">
                          <a:effectLst/>
                        </a:rPr>
                        <a:t>Từ </a:t>
                      </a:r>
                      <a:endParaRPr lang="en-US" sz="1800" b="1" i="0" u="none" strike="noStrike" dirty="0">
                        <a:solidFill>
                          <a:srgbClr val="000000"/>
                        </a:solidFill>
                        <a:effectLst/>
                        <a:latin typeface="Arial" panose="020B0604020202020204" pitchFamily="34" charset="0"/>
                      </a:endParaRPr>
                    </a:p>
                  </a:txBody>
                  <a:tcPr marL="10160" marR="10160" marT="10160" marB="0" anchor="ctr"/>
                </a:tc>
                <a:tc>
                  <a:txBody>
                    <a:bodyPr/>
                    <a:lstStyle/>
                    <a:p>
                      <a:pPr algn="ctr" fontAlgn="b"/>
                      <a:r>
                        <a:rPr lang="en-US" sz="1800" u="none" strike="noStrike" dirty="0">
                          <a:effectLst/>
                        </a:rPr>
                        <a:t>Đến</a:t>
                      </a:r>
                      <a:endParaRPr lang="en-US" sz="1800" b="1" i="0" u="none" strike="noStrike" dirty="0">
                        <a:solidFill>
                          <a:srgbClr val="000000"/>
                        </a:solidFill>
                        <a:effectLst/>
                        <a:latin typeface="Arial" panose="020B0604020202020204" pitchFamily="34" charset="0"/>
                      </a:endParaRPr>
                    </a:p>
                  </a:txBody>
                  <a:tcPr marL="10160" marR="10160" marT="10160" marB="0" anchor="ctr"/>
                </a:tc>
                <a:extLst>
                  <a:ext uri="{0D108BD9-81ED-4DB2-BD59-A6C34878D82A}">
                    <a16:rowId xmlns:a16="http://schemas.microsoft.com/office/drawing/2014/main" val="1054434090"/>
                  </a:ext>
                </a:extLst>
              </a:tr>
              <a:tr h="34664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thép</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16.5</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1956422913"/>
                  </a:ext>
                </a:extLst>
              </a:tr>
              <a:tr h="34664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hóa</a:t>
                      </a:r>
                      <a:r>
                        <a:rPr lang="en-US" sz="1800" u="none" strike="noStrike" dirty="0">
                          <a:effectLst/>
                        </a:rPr>
                        <a:t> </a:t>
                      </a:r>
                      <a:r>
                        <a:rPr lang="en-US" sz="1800" u="none" strike="noStrike" dirty="0" err="1">
                          <a:effectLst/>
                        </a:rPr>
                        <a:t>chất</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7</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1113212332"/>
                  </a:ext>
                </a:extLst>
              </a:tr>
              <a:tr h="34664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sản</a:t>
                      </a:r>
                      <a:r>
                        <a:rPr lang="en-US" sz="1800" u="none" strike="noStrike" dirty="0">
                          <a:effectLst/>
                        </a:rPr>
                        <a:t> </a:t>
                      </a:r>
                      <a:r>
                        <a:rPr lang="en-US" sz="1800" u="none" strike="noStrike" dirty="0" err="1">
                          <a:effectLst/>
                        </a:rPr>
                        <a:t>xuất</a:t>
                      </a:r>
                      <a:r>
                        <a:rPr lang="en-US" sz="1800" u="none" strike="noStrike" dirty="0">
                          <a:effectLst/>
                        </a:rPr>
                        <a:t> </a:t>
                      </a:r>
                      <a:r>
                        <a:rPr lang="en-US" sz="1800" u="none" strike="noStrike" dirty="0" err="1">
                          <a:effectLst/>
                        </a:rPr>
                        <a:t>nhựa</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22.46</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24.81</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2765900644"/>
                  </a:ext>
                </a:extLst>
              </a:tr>
              <a:tr h="346645">
                <a:tc>
                  <a:txBody>
                    <a:bodyPr/>
                    <a:lstStyle/>
                    <a:p>
                      <a:pPr algn="l" fontAlgn="b"/>
                      <a:r>
                        <a:rPr lang="en-US" sz="1800" u="none" strike="noStrike" dirty="0">
                          <a:effectLst/>
                        </a:rPr>
                        <a:t>Xi </a:t>
                      </a:r>
                      <a:r>
                        <a:rPr lang="en-US" sz="1800" u="none" strike="noStrike" dirty="0" err="1">
                          <a:effectLst/>
                        </a:rPr>
                        <a:t>măng</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7.5</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844396409"/>
                  </a:ext>
                </a:extLst>
              </a:tr>
              <a:tr h="346645">
                <a:tc>
                  <a:txBody>
                    <a:bodyPr/>
                    <a:lstStyle/>
                    <a:p>
                      <a:pPr algn="l" fontAlgn="b"/>
                      <a:r>
                        <a:rPr lang="en-US" sz="1800" b="1" u="none" strike="noStrike" dirty="0" err="1">
                          <a:solidFill>
                            <a:srgbClr val="FF0000"/>
                          </a:solidFill>
                          <a:effectLst/>
                        </a:rPr>
                        <a:t>Dệt</a:t>
                      </a:r>
                      <a:r>
                        <a:rPr lang="en-US" sz="1800" b="1" u="none" strike="noStrike" dirty="0">
                          <a:solidFill>
                            <a:srgbClr val="FF0000"/>
                          </a:solidFill>
                          <a:effectLst/>
                        </a:rPr>
                        <a:t> may</a:t>
                      </a:r>
                      <a:r>
                        <a:rPr lang="vi-VN" sz="1800" b="1" u="none" strike="noStrike" dirty="0">
                          <a:solidFill>
                            <a:srgbClr val="FF0000"/>
                          </a:solidFill>
                          <a:effectLst/>
                        </a:rPr>
                        <a:t> (%)</a:t>
                      </a:r>
                      <a:endParaRPr lang="en-US" sz="1800" b="1" i="0" u="none" strike="noStrike" dirty="0">
                        <a:solidFill>
                          <a:srgbClr val="FF0000"/>
                        </a:solidFill>
                        <a:effectLst/>
                        <a:latin typeface="Arial" panose="020B0604020202020204" pitchFamily="34" charset="0"/>
                      </a:endParaRPr>
                    </a:p>
                  </a:txBody>
                  <a:tcPr marL="10160" marR="10160" marT="10160" marB="0" anchor="b"/>
                </a:tc>
                <a:tc>
                  <a:txBody>
                    <a:bodyPr/>
                    <a:lstStyle/>
                    <a:p>
                      <a:pPr algn="ctr" fontAlgn="b"/>
                      <a:r>
                        <a:rPr lang="en-US" sz="1800" b="1" u="none" strike="noStrike" dirty="0">
                          <a:solidFill>
                            <a:srgbClr val="FF0000"/>
                          </a:solidFill>
                          <a:effectLst/>
                        </a:rPr>
                        <a:t>5</a:t>
                      </a:r>
                      <a:endParaRPr lang="en-US" sz="1800" b="1" i="0" u="none" strike="noStrike" dirty="0">
                        <a:solidFill>
                          <a:srgbClr val="FF0000"/>
                        </a:solidFill>
                        <a:effectLst/>
                        <a:latin typeface="Arial" panose="020B0604020202020204" pitchFamily="34" charset="0"/>
                      </a:endParaRPr>
                    </a:p>
                  </a:txBody>
                  <a:tcPr marL="10160" marR="10160" marT="10160" marB="0" anchor="b"/>
                </a:tc>
                <a:tc>
                  <a:txBody>
                    <a:bodyPr/>
                    <a:lstStyle/>
                    <a:p>
                      <a:pPr algn="ctr" fontAlgn="b"/>
                      <a:r>
                        <a:rPr lang="en-US" sz="1800" b="1" u="none" strike="noStrike" dirty="0">
                          <a:solidFill>
                            <a:srgbClr val="FF0000"/>
                          </a:solidFill>
                          <a:effectLst/>
                        </a:rPr>
                        <a:t> </a:t>
                      </a:r>
                      <a:endParaRPr lang="en-US" sz="1800" b="1" i="0" u="none" strike="noStrike" dirty="0">
                        <a:solidFill>
                          <a:srgbClr val="FF0000"/>
                        </a:solidFill>
                        <a:effectLst/>
                        <a:latin typeface="Arial" panose="020B0604020202020204" pitchFamily="34" charset="0"/>
                      </a:endParaRPr>
                    </a:p>
                  </a:txBody>
                  <a:tcPr marL="10160" marR="10160" marT="10160" marB="0" anchor="b"/>
                </a:tc>
                <a:tc>
                  <a:txBody>
                    <a:bodyPr/>
                    <a:lstStyle/>
                    <a:p>
                      <a:pPr algn="ctr" fontAlgn="b"/>
                      <a:r>
                        <a:rPr lang="en-US" sz="1800" b="1" u="none" strike="noStrike" dirty="0">
                          <a:solidFill>
                            <a:srgbClr val="FF0000"/>
                          </a:solidFill>
                          <a:effectLst/>
                        </a:rPr>
                        <a:t>6.8</a:t>
                      </a:r>
                      <a:endParaRPr lang="en-US" sz="1800" b="1" i="0" u="none" strike="noStrike" dirty="0">
                        <a:solidFill>
                          <a:srgbClr val="FF0000"/>
                        </a:solidFill>
                        <a:effectLst/>
                        <a:latin typeface="Arial" panose="020B0604020202020204" pitchFamily="34" charset="0"/>
                      </a:endParaRPr>
                    </a:p>
                  </a:txBody>
                  <a:tcPr marL="10160" marR="10160" marT="10160" marB="0" anchor="b"/>
                </a:tc>
                <a:tc>
                  <a:txBody>
                    <a:bodyPr/>
                    <a:lstStyle/>
                    <a:p>
                      <a:pPr algn="ctr" fontAlgn="b"/>
                      <a:r>
                        <a:rPr lang="en-US" sz="1800" b="1" u="none" strike="noStrike" dirty="0">
                          <a:solidFill>
                            <a:srgbClr val="FF0000"/>
                          </a:solidFill>
                          <a:effectLst/>
                        </a:rPr>
                        <a:t> </a:t>
                      </a:r>
                      <a:endParaRPr lang="en-US" sz="1800" b="1" i="0" u="none" strike="noStrike" dirty="0">
                        <a:solidFill>
                          <a:srgbClr val="FF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2802999828"/>
                  </a:ext>
                </a:extLst>
              </a:tr>
              <a:tr h="346645">
                <a:tc>
                  <a:txBody>
                    <a:bodyPr/>
                    <a:lstStyle/>
                    <a:p>
                      <a:pPr algn="l" fontAlgn="b"/>
                      <a:r>
                        <a:rPr lang="vi-VN" sz="1800" u="none" strike="noStrike" dirty="0">
                          <a:effectLst/>
                        </a:rPr>
                        <a:t>Rượu bia nước giải khát (%)</a:t>
                      </a:r>
                      <a:endParaRPr lang="vi-VN"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6.88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4.6</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2126634764"/>
                  </a:ext>
                </a:extLst>
              </a:tr>
              <a:tr h="346645">
                <a:tc>
                  <a:txBody>
                    <a:bodyPr/>
                    <a:lstStyle/>
                    <a:p>
                      <a:pPr algn="l" fontAlgn="b"/>
                      <a:r>
                        <a:rPr lang="en-US" sz="1800" u="none" strike="noStrike" dirty="0" err="1">
                          <a:effectLst/>
                        </a:rPr>
                        <a:t>Giấy</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15.8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9.9</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331667049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idx="4294967295"/>
          </p:nvPr>
        </p:nvSpPr>
        <p:spPr>
          <a:xfrm>
            <a:off x="134755" y="1048346"/>
            <a:ext cx="10559587" cy="523201"/>
          </a:xfrm>
        </p:spPr>
        <p:txBody>
          <a:bodyPr>
            <a:noAutofit/>
          </a:bodyPr>
          <a:lstStyle/>
          <a:p>
            <a:r>
              <a:rPr lang="en-US" sz="2400" dirty="0">
                <a:solidFill>
                  <a:schemeClr val="accent1">
                    <a:lumMod val="50000"/>
                  </a:schemeClr>
                </a:solidFill>
              </a:rPr>
              <a:t>Bảng so sánh giá điện của Việt Nam với một số quốc gia trên thế giới (nguồn EVN)</a:t>
            </a:r>
            <a:endParaRPr lang="vi-VN" sz="2400" dirty="0">
              <a:solidFill>
                <a:schemeClr val="accent1">
                  <a:lumMod val="50000"/>
                </a:schemeClr>
              </a:solidFill>
              <a:latin typeface="Arial" panose="020B0604020202020204" pitchFamily="34" charset="0"/>
            </a:endParaRPr>
          </a:p>
        </p:txBody>
      </p:sp>
      <p:pic>
        <p:nvPicPr>
          <p:cNvPr id="5" name="Picture 4">
            <a:extLst>
              <a:ext uri="{FF2B5EF4-FFF2-40B4-BE49-F238E27FC236}">
                <a16:creationId xmlns:a16="http://schemas.microsoft.com/office/drawing/2014/main" id="{B493B80E-BDF5-4563-AEEF-A1B412A6545B}"/>
              </a:ext>
            </a:extLst>
          </p:cNvPr>
          <p:cNvPicPr>
            <a:picLocks noChangeAspect="1"/>
          </p:cNvPicPr>
          <p:nvPr/>
        </p:nvPicPr>
        <p:blipFill>
          <a:blip r:embed="rId2"/>
          <a:stretch>
            <a:fillRect/>
          </a:stretch>
        </p:blipFill>
        <p:spPr>
          <a:xfrm>
            <a:off x="5999974" y="1849802"/>
            <a:ext cx="5379265" cy="4591694"/>
          </a:xfrm>
          <a:prstGeom prst="rect">
            <a:avLst/>
          </a:prstGeom>
        </p:spPr>
      </p:pic>
      <p:sp>
        <p:nvSpPr>
          <p:cNvPr id="4" name="TextBox 3">
            <a:extLst>
              <a:ext uri="{FF2B5EF4-FFF2-40B4-BE49-F238E27FC236}">
                <a16:creationId xmlns:a16="http://schemas.microsoft.com/office/drawing/2014/main" id="{943B5371-759C-20D2-2C04-B88DF4881EA7}"/>
              </a:ext>
            </a:extLst>
          </p:cNvPr>
          <p:cNvSpPr txBox="1"/>
          <p:nvPr/>
        </p:nvSpPr>
        <p:spPr>
          <a:xfrm>
            <a:off x="4472839" y="6441496"/>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b="0" i="1" u="none" strike="noStrike" kern="0" cap="none" spc="0" normalizeH="0" baseline="0" noProof="0" dirty="0">
                <a:ln>
                  <a:noFill/>
                </a:ln>
                <a:solidFill>
                  <a:srgbClr val="323232"/>
                </a:solidFill>
                <a:effectLst/>
                <a:uLnTx/>
                <a:uFillTx/>
                <a:latin typeface="Arial" panose="020B0604020202020204" pitchFamily="34" charset="0"/>
                <a:cs typeface="Arial"/>
                <a:sym typeface="Arial"/>
              </a:rPr>
              <a:t>Bảng so sánh giá điện của Việt Nam với một số nước trên thế giới (Nguồn: EVN 2022)</a:t>
            </a:r>
            <a:endParaRPr kumimoji="0" lang="en-US" sz="1400" b="0" i="0" u="none" strike="noStrike" kern="0" cap="none" spc="0" normalizeH="0" baseline="0" noProof="0" dirty="0">
              <a:ln>
                <a:noFill/>
              </a:ln>
              <a:solidFill>
                <a:srgbClr val="323232"/>
              </a:solidFill>
              <a:effectLst/>
              <a:uLnTx/>
              <a:uFillTx/>
              <a:latin typeface="Arial" panose="020B0604020202020204" pitchFamily="34" charset="0"/>
              <a:cs typeface="Arial"/>
              <a:sym typeface="Arial"/>
            </a:endParaRPr>
          </a:p>
        </p:txBody>
      </p:sp>
      <p:graphicFrame>
        <p:nvGraphicFramePr>
          <p:cNvPr id="2" name="Chart 1">
            <a:extLst>
              <a:ext uri="{FF2B5EF4-FFF2-40B4-BE49-F238E27FC236}">
                <a16:creationId xmlns:a16="http://schemas.microsoft.com/office/drawing/2014/main" id="{FF54AB34-A74B-C7D4-AB40-75CF4617E545}"/>
              </a:ext>
            </a:extLst>
          </p:cNvPr>
          <p:cNvGraphicFramePr>
            <a:graphicFrameLocks/>
          </p:cNvGraphicFramePr>
          <p:nvPr>
            <p:extLst>
              <p:ext uri="{D42A27DB-BD31-4B8C-83A1-F6EECF244321}">
                <p14:modId xmlns:p14="http://schemas.microsoft.com/office/powerpoint/2010/main" val="2067253241"/>
              </p:ext>
            </p:extLst>
          </p:nvPr>
        </p:nvGraphicFramePr>
        <p:xfrm>
          <a:off x="134755" y="2374512"/>
          <a:ext cx="5865219" cy="39100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14706410"/>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17057</TotalTime>
  <Words>3353</Words>
  <Application>Microsoft Office PowerPoint</Application>
  <PresentationFormat>Widescreen</PresentationFormat>
  <Paragraphs>372</Paragraphs>
  <Slides>38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Roboto</vt:lpstr>
      <vt:lpstr>Wingdings</vt:lpstr>
      <vt:lpstr>Fira Sans Extra Condensed</vt:lpstr>
      <vt:lpstr>Arial</vt:lpstr>
      <vt:lpstr>Noto Sans Symbols</vt:lpstr>
      <vt:lpstr>Energy Saving Infographics by Slidesgo</vt:lpstr>
      <vt:lpstr>PowerPoint Presentation</vt:lpstr>
      <vt:lpstr>Nội dung</vt:lpstr>
      <vt:lpstr>PowerPoint Presentation</vt:lpstr>
      <vt:lpstr>Thảo luận</vt:lpstr>
      <vt:lpstr>Đặc điểm tiêu thụ NL trong công nghiệp ở VN</vt:lpstr>
      <vt:lpstr>Tiêu thụ năng lượng cuối cùng theo ngành ở VN</vt:lpstr>
      <vt:lpstr>CƠ SỞ SỬ DỤNG NĂNG LƯỢNG TRỌNG ĐIỂM</vt:lpstr>
      <vt:lpstr>Mục tiêu TKNL cho các ngành công nghiệp Việt Nam đến năm 2030</vt:lpstr>
      <vt:lpstr>Bảng so sánh giá điện của Việt Nam với một số quốc gia trên thế giới (nguồn EVN)</vt:lpstr>
      <vt:lpstr>Tiêu thụ năng lượng cụ thể và tiềm năng tiết kiệm năng lượng</vt:lpstr>
      <vt:lpstr>Thực trạng sử dụng năng lượng trong công nghiệp</vt:lpstr>
      <vt:lpstr>Nguyên nhân tiêu thụ năng lượng cao</vt:lpstr>
      <vt:lpstr>Những thách thức trong quản lý và SDNL</vt:lpstr>
      <vt:lpstr>Xu hướng phát triển bền vững trong công nghiệp</vt:lpstr>
      <vt:lpstr>Thảo luận</vt:lpstr>
      <vt:lpstr>PowerPoint Presentation</vt:lpstr>
      <vt:lpstr>PowerPoint Presentation</vt:lpstr>
      <vt:lpstr>Tổng quan ngành dệt may Việt Nam</vt:lpstr>
      <vt:lpstr>Công nghệ trong sản xuất</vt:lpstr>
      <vt:lpstr>Thách thức và cơ hội</vt:lpstr>
      <vt:lpstr>Tiêu thụ năng lượng</vt:lpstr>
      <vt:lpstr>Các nguồn năng lượng chính được sử dụng</vt:lpstr>
      <vt:lpstr>Tình hình tiêu thụ năng lượng hiện nay</vt:lpstr>
      <vt:lpstr>Các vấn đề trong sử dụng năng lượng</vt:lpstr>
      <vt:lpstr>Nguyên nhân – Hệ quả và giải pháp chung</vt:lpstr>
      <vt:lpstr>Thảo luận</vt:lpstr>
      <vt:lpstr>Tiềm năng TKNL trong ngành dệt may</vt:lpstr>
      <vt:lpstr>Các giải pháp sử dụng năng lượng hiệu quả</vt:lpstr>
      <vt:lpstr>Các giải pháp sử dụng năng lượng hiệu quả</vt:lpstr>
      <vt:lpstr>Các giải pháp sử dụng năng lượng hiệu quả</vt:lpstr>
      <vt:lpstr>Thảo luận</vt:lpstr>
      <vt:lpstr>Ví dụ về TKNL tại nhà máy dệt may ở Việt Nam</vt:lpstr>
      <vt:lpstr>Ví dụ về TKNL tại nhà máy dệt may ở Việt Nam</vt:lpstr>
      <vt:lpstr>Ví dụ về TKNL tại nhà máy dệt may ở Việt Nam</vt:lpstr>
      <vt:lpstr>Ví dụ về TKNL tại nhà máy dệt may ở Việt Nam</vt:lpstr>
      <vt:lpstr>Ví dụ về TKNL ngành dệt may trên thế giới</vt:lpstr>
      <vt:lpstr>Ví dụ về TKNL ngành dệt may trên thế giới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LÃNH ĐẠO DOANH NGHIỆP</dc:title>
  <cp:lastModifiedBy>Phúc Mạnh</cp:lastModifiedBy>
  <cp:revision>125</cp:revision>
  <dcterms:modified xsi:type="dcterms:W3CDTF">2025-09-24T10:24:24Z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1735040</vt:lpwstr>
  </property>
  <property fmtid="{D5CDD505-2E9C-101B-9397-08002B2CF9AE}" name="NXPowerLiteSettings" pid="3">
    <vt:lpwstr>F7000400038000</vt:lpwstr>
  </property>
  <property fmtid="{D5CDD505-2E9C-101B-9397-08002B2CF9AE}" name="NXPowerLiteVersion" pid="4">
    <vt:lpwstr>S11.0.1</vt:lpwstr>
  </property>
</Properties>
</file>